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 id="2147483894" r:id="rId2"/>
  </p:sldMasterIdLst>
  <p:notesMasterIdLst>
    <p:notesMasterId r:id="rId20"/>
  </p:notesMasterIdLst>
  <p:sldIdLst>
    <p:sldId id="319" r:id="rId3"/>
    <p:sldId id="367" r:id="rId4"/>
    <p:sldId id="344" r:id="rId5"/>
    <p:sldId id="326" r:id="rId6"/>
    <p:sldId id="368" r:id="rId7"/>
    <p:sldId id="369" r:id="rId8"/>
    <p:sldId id="334" r:id="rId9"/>
    <p:sldId id="361" r:id="rId10"/>
    <p:sldId id="359" r:id="rId11"/>
    <p:sldId id="373" r:id="rId12"/>
    <p:sldId id="376" r:id="rId13"/>
    <p:sldId id="377" r:id="rId14"/>
    <p:sldId id="362" r:id="rId15"/>
    <p:sldId id="370" r:id="rId16"/>
    <p:sldId id="364" r:id="rId17"/>
    <p:sldId id="363" r:id="rId18"/>
    <p:sldId id="353" r:id="rId19"/>
  </p:sldIdLst>
  <p:sldSz cx="9144000" cy="6858000" type="screen4x3"/>
  <p:notesSz cx="6858000" cy="9144000"/>
  <p:defaultTextStyle>
    <a:defPPr>
      <a:defRPr lang="en-US"/>
    </a:defPPr>
    <a:lvl1pPr algn="l" rtl="0" fontAlgn="base">
      <a:spcBef>
        <a:spcPct val="0"/>
      </a:spcBef>
      <a:spcAft>
        <a:spcPct val="0"/>
      </a:spcAft>
      <a:defRPr b="1" kern="1200">
        <a:solidFill>
          <a:schemeClr val="tx1"/>
        </a:solidFill>
        <a:latin typeface="Lucida Sans" pitchFamily="34" charset="0"/>
        <a:ea typeface="+mn-ea"/>
        <a:cs typeface="Arial" charset="0"/>
      </a:defRPr>
    </a:lvl1pPr>
    <a:lvl2pPr marL="457200" algn="l" rtl="0" fontAlgn="base">
      <a:spcBef>
        <a:spcPct val="0"/>
      </a:spcBef>
      <a:spcAft>
        <a:spcPct val="0"/>
      </a:spcAft>
      <a:defRPr b="1" kern="1200">
        <a:solidFill>
          <a:schemeClr val="tx1"/>
        </a:solidFill>
        <a:latin typeface="Lucida Sans" pitchFamily="34" charset="0"/>
        <a:ea typeface="+mn-ea"/>
        <a:cs typeface="Arial" charset="0"/>
      </a:defRPr>
    </a:lvl2pPr>
    <a:lvl3pPr marL="914400" algn="l" rtl="0" fontAlgn="base">
      <a:spcBef>
        <a:spcPct val="0"/>
      </a:spcBef>
      <a:spcAft>
        <a:spcPct val="0"/>
      </a:spcAft>
      <a:defRPr b="1" kern="1200">
        <a:solidFill>
          <a:schemeClr val="tx1"/>
        </a:solidFill>
        <a:latin typeface="Lucida Sans" pitchFamily="34" charset="0"/>
        <a:ea typeface="+mn-ea"/>
        <a:cs typeface="Arial" charset="0"/>
      </a:defRPr>
    </a:lvl3pPr>
    <a:lvl4pPr marL="1371600" algn="l" rtl="0" fontAlgn="base">
      <a:spcBef>
        <a:spcPct val="0"/>
      </a:spcBef>
      <a:spcAft>
        <a:spcPct val="0"/>
      </a:spcAft>
      <a:defRPr b="1" kern="1200">
        <a:solidFill>
          <a:schemeClr val="tx1"/>
        </a:solidFill>
        <a:latin typeface="Lucida Sans" pitchFamily="34" charset="0"/>
        <a:ea typeface="+mn-ea"/>
        <a:cs typeface="Arial" charset="0"/>
      </a:defRPr>
    </a:lvl4pPr>
    <a:lvl5pPr marL="1828800" algn="l" rtl="0" fontAlgn="base">
      <a:spcBef>
        <a:spcPct val="0"/>
      </a:spcBef>
      <a:spcAft>
        <a:spcPct val="0"/>
      </a:spcAft>
      <a:defRPr b="1" kern="1200">
        <a:solidFill>
          <a:schemeClr val="tx1"/>
        </a:solidFill>
        <a:latin typeface="Lucida Sans" pitchFamily="34" charset="0"/>
        <a:ea typeface="+mn-ea"/>
        <a:cs typeface="Arial" charset="0"/>
      </a:defRPr>
    </a:lvl5pPr>
    <a:lvl6pPr marL="2286000" algn="l" defTabSz="914400" rtl="0" eaLnBrk="1" latinLnBrk="0" hangingPunct="1">
      <a:defRPr b="1" kern="1200">
        <a:solidFill>
          <a:schemeClr val="tx1"/>
        </a:solidFill>
        <a:latin typeface="Lucida Sans" pitchFamily="34" charset="0"/>
        <a:ea typeface="+mn-ea"/>
        <a:cs typeface="Arial" charset="0"/>
      </a:defRPr>
    </a:lvl6pPr>
    <a:lvl7pPr marL="2743200" algn="l" defTabSz="914400" rtl="0" eaLnBrk="1" latinLnBrk="0" hangingPunct="1">
      <a:defRPr b="1" kern="1200">
        <a:solidFill>
          <a:schemeClr val="tx1"/>
        </a:solidFill>
        <a:latin typeface="Lucida Sans" pitchFamily="34" charset="0"/>
        <a:ea typeface="+mn-ea"/>
        <a:cs typeface="Arial" charset="0"/>
      </a:defRPr>
    </a:lvl7pPr>
    <a:lvl8pPr marL="3200400" algn="l" defTabSz="914400" rtl="0" eaLnBrk="1" latinLnBrk="0" hangingPunct="1">
      <a:defRPr b="1" kern="1200">
        <a:solidFill>
          <a:schemeClr val="tx1"/>
        </a:solidFill>
        <a:latin typeface="Lucida Sans" pitchFamily="34" charset="0"/>
        <a:ea typeface="+mn-ea"/>
        <a:cs typeface="Arial" charset="0"/>
      </a:defRPr>
    </a:lvl8pPr>
    <a:lvl9pPr marL="3657600" algn="l" defTabSz="914400" rtl="0" eaLnBrk="1" latinLnBrk="0" hangingPunct="1">
      <a:defRPr b="1" kern="1200">
        <a:solidFill>
          <a:schemeClr val="tx1"/>
        </a:solidFill>
        <a:latin typeface="Lucida Sans" pitchFamily="34" charset="0"/>
        <a:ea typeface="+mn-ea"/>
        <a:cs typeface="Arial" charset="0"/>
      </a:defRPr>
    </a:lvl9pPr>
  </p:defaultTextStyle>
  <p:extLst>
    <p:ext uri="{521415D9-36F7-43E2-AB2F-B90AF26B5E84}">
      <p14:sectionLst xmlns:p14="http://schemas.microsoft.com/office/powerpoint/2010/main">
        <p14:section name="Default Section" id="{75AF8B0F-946B-484F-A42A-AF94958FCCE3}">
          <p14:sldIdLst>
            <p14:sldId id="319"/>
          </p14:sldIdLst>
        </p14:section>
        <p14:section name="What is the Project About?" id="{E94FA93E-BCA1-8E42-B5FF-9B43EDB64ACD}">
          <p14:sldIdLst>
            <p14:sldId id="367"/>
            <p14:sldId id="344"/>
            <p14:sldId id="326"/>
            <p14:sldId id="368"/>
            <p14:sldId id="369"/>
            <p14:sldId id="334"/>
            <p14:sldId id="361"/>
            <p14:sldId id="359"/>
            <p14:sldId id="373"/>
            <p14:sldId id="376"/>
            <p14:sldId id="377"/>
            <p14:sldId id="362"/>
            <p14:sldId id="370"/>
            <p14:sldId id="364"/>
            <p14:sldId id="363"/>
            <p14:sldId id="353"/>
          </p14:sldIdLst>
        </p14:section>
        <p14:section name="Looking Forwards" id="{BD680F1E-7AAC-3446-9443-7E96AA6A9E7E}">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0066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56" autoAdjust="0"/>
    <p:restoredTop sz="69003" autoAdjust="0"/>
  </p:normalViewPr>
  <p:slideViewPr>
    <p:cSldViewPr>
      <p:cViewPr varScale="1">
        <p:scale>
          <a:sx n="89" d="100"/>
          <a:sy n="89" d="100"/>
        </p:scale>
        <p:origin x="-1808" y="-104"/>
      </p:cViewPr>
      <p:guideLst>
        <p:guide orient="horz" pos="2160"/>
        <p:guide pos="2880"/>
      </p:guideLst>
    </p:cSldViewPr>
  </p:slideViewPr>
  <p:outlineViewPr>
    <p:cViewPr>
      <p:scale>
        <a:sx n="33" d="100"/>
        <a:sy n="33" d="100"/>
      </p:scale>
      <p:origin x="0" y="3942"/>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notesMaster" Target="notesMasters/notesMaster1.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D4EAF3-EC89-BC4D-950B-EE9BB8B7E991}" type="doc">
      <dgm:prSet loTypeId="urn:microsoft.com/office/officeart/2005/8/layout/process1" loCatId="" qsTypeId="urn:microsoft.com/office/officeart/2005/8/quickstyle/simple1" qsCatId="simple" csTypeId="urn:microsoft.com/office/officeart/2005/8/colors/accent2_2" csCatId="accent2" phldr="1"/>
      <dgm:spPr/>
    </dgm:pt>
    <dgm:pt modelId="{AD80CD78-A007-D54C-A396-78F61FB6BA72}">
      <dgm:prSet phldrT="[Text]"/>
      <dgm:spPr/>
      <dgm:t>
        <a:bodyPr/>
        <a:lstStyle/>
        <a:p>
          <a:r>
            <a:rPr lang="en-US" dirty="0" smtClean="0"/>
            <a:t>2.3 </a:t>
          </a:r>
          <a:endParaRPr lang="en-US" dirty="0"/>
        </a:p>
      </dgm:t>
    </dgm:pt>
    <dgm:pt modelId="{3921F438-8677-1F44-BD56-70908B630357}" type="parTrans" cxnId="{D88AAE09-A269-E340-AE42-6B11899635EF}">
      <dgm:prSet/>
      <dgm:spPr/>
      <dgm:t>
        <a:bodyPr/>
        <a:lstStyle/>
        <a:p>
          <a:endParaRPr lang="en-US"/>
        </a:p>
      </dgm:t>
    </dgm:pt>
    <dgm:pt modelId="{95CD9904-909A-284C-A3D9-7147D760E45D}" type="sibTrans" cxnId="{D88AAE09-A269-E340-AE42-6B11899635EF}">
      <dgm:prSet/>
      <dgm:spPr/>
      <dgm:t>
        <a:bodyPr/>
        <a:lstStyle/>
        <a:p>
          <a:endParaRPr lang="en-US"/>
        </a:p>
      </dgm:t>
    </dgm:pt>
    <dgm:pt modelId="{6F3FF574-CF94-2D49-AE67-386D3ECE427A}">
      <dgm:prSet phldrT="[Text]"/>
      <dgm:spPr/>
      <dgm:t>
        <a:bodyPr/>
        <a:lstStyle/>
        <a:p>
          <a:r>
            <a:rPr lang="en-US" dirty="0" smtClean="0"/>
            <a:t>2.4</a:t>
          </a:r>
          <a:endParaRPr lang="en-US" dirty="0"/>
        </a:p>
      </dgm:t>
    </dgm:pt>
    <dgm:pt modelId="{FEDFC10E-D36B-8147-A1EE-9225C86097A0}" type="parTrans" cxnId="{93042429-87D7-B146-8FA4-0C13566C7E3B}">
      <dgm:prSet/>
      <dgm:spPr/>
      <dgm:t>
        <a:bodyPr/>
        <a:lstStyle/>
        <a:p>
          <a:endParaRPr lang="en-US"/>
        </a:p>
      </dgm:t>
    </dgm:pt>
    <dgm:pt modelId="{3C6DFD46-7982-C642-BEDC-0FA31EAEF21B}" type="sibTrans" cxnId="{93042429-87D7-B146-8FA4-0C13566C7E3B}">
      <dgm:prSet/>
      <dgm:spPr/>
      <dgm:t>
        <a:bodyPr/>
        <a:lstStyle/>
        <a:p>
          <a:endParaRPr lang="en-US"/>
        </a:p>
      </dgm:t>
    </dgm:pt>
    <dgm:pt modelId="{77C403B1-A38E-EB4A-948F-6F6B9D3AECD0}">
      <dgm:prSet phldrT="[Text]"/>
      <dgm:spPr/>
      <dgm:t>
        <a:bodyPr/>
        <a:lstStyle/>
        <a:p>
          <a:r>
            <a:rPr lang="en-US" dirty="0" smtClean="0"/>
            <a:t>2.5</a:t>
          </a:r>
          <a:endParaRPr lang="en-US" dirty="0"/>
        </a:p>
      </dgm:t>
    </dgm:pt>
    <dgm:pt modelId="{094AA1FE-1F30-2D44-A2B2-1B5EC48AE539}" type="parTrans" cxnId="{8DBF839E-FE81-8941-BA0A-CEB8614FFA76}">
      <dgm:prSet/>
      <dgm:spPr/>
      <dgm:t>
        <a:bodyPr/>
        <a:lstStyle/>
        <a:p>
          <a:endParaRPr lang="en-US"/>
        </a:p>
      </dgm:t>
    </dgm:pt>
    <dgm:pt modelId="{E681454F-728A-F842-B2AE-38FB285896A9}" type="sibTrans" cxnId="{8DBF839E-FE81-8941-BA0A-CEB8614FFA76}">
      <dgm:prSet/>
      <dgm:spPr/>
      <dgm:t>
        <a:bodyPr/>
        <a:lstStyle/>
        <a:p>
          <a:endParaRPr lang="en-US"/>
        </a:p>
      </dgm:t>
    </dgm:pt>
    <dgm:pt modelId="{BE666B3E-1429-DC41-9821-372DB3A01C64}">
      <dgm:prSet phldrT="[Text]"/>
      <dgm:spPr/>
      <dgm:t>
        <a:bodyPr/>
        <a:lstStyle/>
        <a:p>
          <a:r>
            <a:rPr lang="en-US" dirty="0" smtClean="0"/>
            <a:t>2.6</a:t>
          </a:r>
          <a:endParaRPr lang="en-US" dirty="0"/>
        </a:p>
      </dgm:t>
    </dgm:pt>
    <dgm:pt modelId="{3D48EE1E-3BFF-1244-A9F0-7AAB0A089256}" type="parTrans" cxnId="{A1EB830C-9CA7-E447-8CAA-B9F1228BA087}">
      <dgm:prSet/>
      <dgm:spPr/>
      <dgm:t>
        <a:bodyPr/>
        <a:lstStyle/>
        <a:p>
          <a:endParaRPr lang="en-US"/>
        </a:p>
      </dgm:t>
    </dgm:pt>
    <dgm:pt modelId="{C1026E3E-C12F-3B44-A1C3-F193E37640CC}" type="sibTrans" cxnId="{A1EB830C-9CA7-E447-8CAA-B9F1228BA087}">
      <dgm:prSet/>
      <dgm:spPr/>
      <dgm:t>
        <a:bodyPr/>
        <a:lstStyle/>
        <a:p>
          <a:endParaRPr lang="en-US"/>
        </a:p>
      </dgm:t>
    </dgm:pt>
    <dgm:pt modelId="{8B691772-462D-FA46-AC1C-4C23B5D20378}">
      <dgm:prSet phldrT="[Text]"/>
      <dgm:spPr/>
      <dgm:t>
        <a:bodyPr/>
        <a:lstStyle/>
        <a:p>
          <a:r>
            <a:rPr lang="en-US" dirty="0" smtClean="0"/>
            <a:t>3.0</a:t>
          </a:r>
          <a:endParaRPr lang="en-US" dirty="0"/>
        </a:p>
      </dgm:t>
    </dgm:pt>
    <dgm:pt modelId="{CAD8A998-49CF-C34E-8A99-91A0C6C17FA2}" type="parTrans" cxnId="{978141E4-4197-2545-AF73-BE270A324EB1}">
      <dgm:prSet/>
      <dgm:spPr/>
      <dgm:t>
        <a:bodyPr/>
        <a:lstStyle/>
        <a:p>
          <a:endParaRPr lang="en-US"/>
        </a:p>
      </dgm:t>
    </dgm:pt>
    <dgm:pt modelId="{BEC8AC17-36AD-6C4B-9F1E-6A920998FA70}" type="sibTrans" cxnId="{978141E4-4197-2545-AF73-BE270A324EB1}">
      <dgm:prSet/>
      <dgm:spPr/>
      <dgm:t>
        <a:bodyPr/>
        <a:lstStyle/>
        <a:p>
          <a:endParaRPr lang="en-US"/>
        </a:p>
      </dgm:t>
    </dgm:pt>
    <dgm:pt modelId="{9550132A-F007-FE4F-9038-1703096F2EED}">
      <dgm:prSet phldrT="[Text]"/>
      <dgm:spPr/>
      <dgm:t>
        <a:bodyPr/>
        <a:lstStyle/>
        <a:p>
          <a:r>
            <a:rPr lang="en-US" dirty="0" smtClean="0"/>
            <a:t>3.1</a:t>
          </a:r>
          <a:endParaRPr lang="en-US" dirty="0"/>
        </a:p>
      </dgm:t>
    </dgm:pt>
    <dgm:pt modelId="{8788F39A-8A02-EB43-AD57-8A156D6B78D4}" type="parTrans" cxnId="{E1F445F3-D073-D140-8631-FEF372672EC8}">
      <dgm:prSet/>
      <dgm:spPr/>
      <dgm:t>
        <a:bodyPr/>
        <a:lstStyle/>
        <a:p>
          <a:endParaRPr lang="en-US"/>
        </a:p>
      </dgm:t>
    </dgm:pt>
    <dgm:pt modelId="{68679253-825A-B64E-A43C-479190AA0380}" type="sibTrans" cxnId="{E1F445F3-D073-D140-8631-FEF372672EC8}">
      <dgm:prSet/>
      <dgm:spPr/>
      <dgm:t>
        <a:bodyPr/>
        <a:lstStyle/>
        <a:p>
          <a:endParaRPr lang="en-US"/>
        </a:p>
      </dgm:t>
    </dgm:pt>
    <dgm:pt modelId="{EB040DA0-C3A2-4249-A429-E3FD9A382B24}">
      <dgm:prSet phldrT="[Text]"/>
      <dgm:spPr/>
      <dgm:t>
        <a:bodyPr/>
        <a:lstStyle/>
        <a:p>
          <a:r>
            <a:rPr lang="en-US" dirty="0" smtClean="0"/>
            <a:t>3.2</a:t>
          </a:r>
          <a:endParaRPr lang="en-US" dirty="0"/>
        </a:p>
      </dgm:t>
    </dgm:pt>
    <dgm:pt modelId="{DDA11694-930D-4B48-B298-2948D95288B0}" type="parTrans" cxnId="{66F78BC1-133E-6649-B137-7E04A419471A}">
      <dgm:prSet/>
      <dgm:spPr/>
      <dgm:t>
        <a:bodyPr/>
        <a:lstStyle/>
        <a:p>
          <a:endParaRPr lang="en-US"/>
        </a:p>
      </dgm:t>
    </dgm:pt>
    <dgm:pt modelId="{BDDD08DC-38BB-A541-84AB-AEB4D179B665}" type="sibTrans" cxnId="{66F78BC1-133E-6649-B137-7E04A419471A}">
      <dgm:prSet/>
      <dgm:spPr/>
      <dgm:t>
        <a:bodyPr/>
        <a:lstStyle/>
        <a:p>
          <a:endParaRPr lang="en-US"/>
        </a:p>
      </dgm:t>
    </dgm:pt>
    <dgm:pt modelId="{A0C9C6EE-5C6B-D94E-B59A-B8E1A5AB445D}" type="pres">
      <dgm:prSet presAssocID="{06D4EAF3-EC89-BC4D-950B-EE9BB8B7E991}" presName="Name0" presStyleCnt="0">
        <dgm:presLayoutVars>
          <dgm:dir/>
          <dgm:resizeHandles val="exact"/>
        </dgm:presLayoutVars>
      </dgm:prSet>
      <dgm:spPr/>
    </dgm:pt>
    <dgm:pt modelId="{E1C19D89-AF3F-3740-89BB-79131E18D4BC}" type="pres">
      <dgm:prSet presAssocID="{AD80CD78-A007-D54C-A396-78F61FB6BA72}" presName="node" presStyleLbl="node1" presStyleIdx="0" presStyleCnt="7">
        <dgm:presLayoutVars>
          <dgm:bulletEnabled val="1"/>
        </dgm:presLayoutVars>
      </dgm:prSet>
      <dgm:spPr/>
      <dgm:t>
        <a:bodyPr/>
        <a:lstStyle/>
        <a:p>
          <a:endParaRPr lang="en-US"/>
        </a:p>
      </dgm:t>
    </dgm:pt>
    <dgm:pt modelId="{37BDC8D9-38CC-8B42-98D9-9DC94ECC7F3B}" type="pres">
      <dgm:prSet presAssocID="{95CD9904-909A-284C-A3D9-7147D760E45D}" presName="sibTrans" presStyleLbl="sibTrans2D1" presStyleIdx="0" presStyleCnt="6"/>
      <dgm:spPr/>
      <dgm:t>
        <a:bodyPr/>
        <a:lstStyle/>
        <a:p>
          <a:endParaRPr lang="en-US"/>
        </a:p>
      </dgm:t>
    </dgm:pt>
    <dgm:pt modelId="{FAE512D5-3212-FE42-A6B6-E2B28BE03908}" type="pres">
      <dgm:prSet presAssocID="{95CD9904-909A-284C-A3D9-7147D760E45D}" presName="connectorText" presStyleLbl="sibTrans2D1" presStyleIdx="0" presStyleCnt="6"/>
      <dgm:spPr/>
      <dgm:t>
        <a:bodyPr/>
        <a:lstStyle/>
        <a:p>
          <a:endParaRPr lang="en-US"/>
        </a:p>
      </dgm:t>
    </dgm:pt>
    <dgm:pt modelId="{701F24E1-A0E7-D44D-8B51-5B3351E81962}" type="pres">
      <dgm:prSet presAssocID="{6F3FF574-CF94-2D49-AE67-386D3ECE427A}" presName="node" presStyleLbl="node1" presStyleIdx="1" presStyleCnt="7">
        <dgm:presLayoutVars>
          <dgm:bulletEnabled val="1"/>
        </dgm:presLayoutVars>
      </dgm:prSet>
      <dgm:spPr/>
      <dgm:t>
        <a:bodyPr/>
        <a:lstStyle/>
        <a:p>
          <a:endParaRPr lang="en-US"/>
        </a:p>
      </dgm:t>
    </dgm:pt>
    <dgm:pt modelId="{0A3658B8-CDE0-5F45-A5D4-990C0CAE381A}" type="pres">
      <dgm:prSet presAssocID="{3C6DFD46-7982-C642-BEDC-0FA31EAEF21B}" presName="sibTrans" presStyleLbl="sibTrans2D1" presStyleIdx="1" presStyleCnt="6"/>
      <dgm:spPr/>
      <dgm:t>
        <a:bodyPr/>
        <a:lstStyle/>
        <a:p>
          <a:endParaRPr lang="en-US"/>
        </a:p>
      </dgm:t>
    </dgm:pt>
    <dgm:pt modelId="{8F627BB4-565D-7D46-A5AB-77426EA28A98}" type="pres">
      <dgm:prSet presAssocID="{3C6DFD46-7982-C642-BEDC-0FA31EAEF21B}" presName="connectorText" presStyleLbl="sibTrans2D1" presStyleIdx="1" presStyleCnt="6"/>
      <dgm:spPr/>
      <dgm:t>
        <a:bodyPr/>
        <a:lstStyle/>
        <a:p>
          <a:endParaRPr lang="en-US"/>
        </a:p>
      </dgm:t>
    </dgm:pt>
    <dgm:pt modelId="{3B701784-DC37-1641-A6BB-978FFE3A9A69}" type="pres">
      <dgm:prSet presAssocID="{77C403B1-A38E-EB4A-948F-6F6B9D3AECD0}" presName="node" presStyleLbl="node1" presStyleIdx="2" presStyleCnt="7">
        <dgm:presLayoutVars>
          <dgm:bulletEnabled val="1"/>
        </dgm:presLayoutVars>
      </dgm:prSet>
      <dgm:spPr/>
      <dgm:t>
        <a:bodyPr/>
        <a:lstStyle/>
        <a:p>
          <a:endParaRPr lang="en-US"/>
        </a:p>
      </dgm:t>
    </dgm:pt>
    <dgm:pt modelId="{8EA5696C-C7DF-7D43-9068-B0FD9CE58D0A}" type="pres">
      <dgm:prSet presAssocID="{E681454F-728A-F842-B2AE-38FB285896A9}" presName="sibTrans" presStyleLbl="sibTrans2D1" presStyleIdx="2" presStyleCnt="6"/>
      <dgm:spPr/>
      <dgm:t>
        <a:bodyPr/>
        <a:lstStyle/>
        <a:p>
          <a:endParaRPr lang="en-US"/>
        </a:p>
      </dgm:t>
    </dgm:pt>
    <dgm:pt modelId="{A04EEA0A-C629-B042-A4CF-A5E37AB139BE}" type="pres">
      <dgm:prSet presAssocID="{E681454F-728A-F842-B2AE-38FB285896A9}" presName="connectorText" presStyleLbl="sibTrans2D1" presStyleIdx="2" presStyleCnt="6"/>
      <dgm:spPr/>
      <dgm:t>
        <a:bodyPr/>
        <a:lstStyle/>
        <a:p>
          <a:endParaRPr lang="en-US"/>
        </a:p>
      </dgm:t>
    </dgm:pt>
    <dgm:pt modelId="{BAE9F4B7-60BD-6B49-8E28-F92D599ACC37}" type="pres">
      <dgm:prSet presAssocID="{BE666B3E-1429-DC41-9821-372DB3A01C64}" presName="node" presStyleLbl="node1" presStyleIdx="3" presStyleCnt="7">
        <dgm:presLayoutVars>
          <dgm:bulletEnabled val="1"/>
        </dgm:presLayoutVars>
      </dgm:prSet>
      <dgm:spPr/>
      <dgm:t>
        <a:bodyPr/>
        <a:lstStyle/>
        <a:p>
          <a:endParaRPr lang="en-US"/>
        </a:p>
      </dgm:t>
    </dgm:pt>
    <dgm:pt modelId="{D938BB00-F6A2-1846-AB15-84B195928E6B}" type="pres">
      <dgm:prSet presAssocID="{C1026E3E-C12F-3B44-A1C3-F193E37640CC}" presName="sibTrans" presStyleLbl="sibTrans2D1" presStyleIdx="3" presStyleCnt="6"/>
      <dgm:spPr/>
      <dgm:t>
        <a:bodyPr/>
        <a:lstStyle/>
        <a:p>
          <a:endParaRPr lang="en-US"/>
        </a:p>
      </dgm:t>
    </dgm:pt>
    <dgm:pt modelId="{85D57C05-3EEF-494E-B591-6C84BCB46397}" type="pres">
      <dgm:prSet presAssocID="{C1026E3E-C12F-3B44-A1C3-F193E37640CC}" presName="connectorText" presStyleLbl="sibTrans2D1" presStyleIdx="3" presStyleCnt="6"/>
      <dgm:spPr/>
      <dgm:t>
        <a:bodyPr/>
        <a:lstStyle/>
        <a:p>
          <a:endParaRPr lang="en-US"/>
        </a:p>
      </dgm:t>
    </dgm:pt>
    <dgm:pt modelId="{47687804-5617-4643-BD9A-3B3FCB69C1F0}" type="pres">
      <dgm:prSet presAssocID="{8B691772-462D-FA46-AC1C-4C23B5D20378}" presName="node" presStyleLbl="node1" presStyleIdx="4" presStyleCnt="7">
        <dgm:presLayoutVars>
          <dgm:bulletEnabled val="1"/>
        </dgm:presLayoutVars>
      </dgm:prSet>
      <dgm:spPr/>
      <dgm:t>
        <a:bodyPr/>
        <a:lstStyle/>
        <a:p>
          <a:endParaRPr lang="en-US"/>
        </a:p>
      </dgm:t>
    </dgm:pt>
    <dgm:pt modelId="{34D136BF-2C2D-BD44-A660-E15CE4C796DF}" type="pres">
      <dgm:prSet presAssocID="{BEC8AC17-36AD-6C4B-9F1E-6A920998FA70}" presName="sibTrans" presStyleLbl="sibTrans2D1" presStyleIdx="4" presStyleCnt="6"/>
      <dgm:spPr/>
      <dgm:t>
        <a:bodyPr/>
        <a:lstStyle/>
        <a:p>
          <a:endParaRPr lang="en-US"/>
        </a:p>
      </dgm:t>
    </dgm:pt>
    <dgm:pt modelId="{88584789-F190-3C45-B2BB-D06266A10397}" type="pres">
      <dgm:prSet presAssocID="{BEC8AC17-36AD-6C4B-9F1E-6A920998FA70}" presName="connectorText" presStyleLbl="sibTrans2D1" presStyleIdx="4" presStyleCnt="6"/>
      <dgm:spPr/>
      <dgm:t>
        <a:bodyPr/>
        <a:lstStyle/>
        <a:p>
          <a:endParaRPr lang="en-US"/>
        </a:p>
      </dgm:t>
    </dgm:pt>
    <dgm:pt modelId="{5DED6D03-01D6-5740-AD0F-F5C1ED6EABB1}" type="pres">
      <dgm:prSet presAssocID="{9550132A-F007-FE4F-9038-1703096F2EED}" presName="node" presStyleLbl="node1" presStyleIdx="5" presStyleCnt="7">
        <dgm:presLayoutVars>
          <dgm:bulletEnabled val="1"/>
        </dgm:presLayoutVars>
      </dgm:prSet>
      <dgm:spPr/>
      <dgm:t>
        <a:bodyPr/>
        <a:lstStyle/>
        <a:p>
          <a:endParaRPr lang="en-US"/>
        </a:p>
      </dgm:t>
    </dgm:pt>
    <dgm:pt modelId="{4851D352-D6A9-3440-AFAE-FD4D05777684}" type="pres">
      <dgm:prSet presAssocID="{68679253-825A-B64E-A43C-479190AA0380}" presName="sibTrans" presStyleLbl="sibTrans2D1" presStyleIdx="5" presStyleCnt="6"/>
      <dgm:spPr/>
      <dgm:t>
        <a:bodyPr/>
        <a:lstStyle/>
        <a:p>
          <a:endParaRPr lang="en-US"/>
        </a:p>
      </dgm:t>
    </dgm:pt>
    <dgm:pt modelId="{17C16DB4-DB74-0843-8219-8770EAEA6C33}" type="pres">
      <dgm:prSet presAssocID="{68679253-825A-B64E-A43C-479190AA0380}" presName="connectorText" presStyleLbl="sibTrans2D1" presStyleIdx="5" presStyleCnt="6"/>
      <dgm:spPr/>
      <dgm:t>
        <a:bodyPr/>
        <a:lstStyle/>
        <a:p>
          <a:endParaRPr lang="en-US"/>
        </a:p>
      </dgm:t>
    </dgm:pt>
    <dgm:pt modelId="{90D75972-B98F-1A4C-B85A-0C086607B014}" type="pres">
      <dgm:prSet presAssocID="{EB040DA0-C3A2-4249-A429-E3FD9A382B24}" presName="node" presStyleLbl="node1" presStyleIdx="6" presStyleCnt="7" custScaleX="118820" custLinFactNeighborX="3153" custLinFactNeighborY="1874">
        <dgm:presLayoutVars>
          <dgm:bulletEnabled val="1"/>
        </dgm:presLayoutVars>
      </dgm:prSet>
      <dgm:spPr/>
      <dgm:t>
        <a:bodyPr/>
        <a:lstStyle/>
        <a:p>
          <a:endParaRPr lang="en-US"/>
        </a:p>
      </dgm:t>
    </dgm:pt>
  </dgm:ptLst>
  <dgm:cxnLst>
    <dgm:cxn modelId="{26A693D1-9215-2C4A-A5FE-0A16D670A48D}" type="presOf" srcId="{68679253-825A-B64E-A43C-479190AA0380}" destId="{17C16DB4-DB74-0843-8219-8770EAEA6C33}" srcOrd="1" destOrd="0" presId="urn:microsoft.com/office/officeart/2005/8/layout/process1"/>
    <dgm:cxn modelId="{1E39D1FE-C62E-5240-878E-FC5CE9B55452}" type="presOf" srcId="{8B691772-462D-FA46-AC1C-4C23B5D20378}" destId="{47687804-5617-4643-BD9A-3B3FCB69C1F0}" srcOrd="0" destOrd="0" presId="urn:microsoft.com/office/officeart/2005/8/layout/process1"/>
    <dgm:cxn modelId="{2F7CD63C-9DB0-604A-B5F9-B0044114E054}" type="presOf" srcId="{95CD9904-909A-284C-A3D9-7147D760E45D}" destId="{FAE512D5-3212-FE42-A6B6-E2B28BE03908}" srcOrd="1" destOrd="0" presId="urn:microsoft.com/office/officeart/2005/8/layout/process1"/>
    <dgm:cxn modelId="{B226661B-7F61-C542-829D-D3526C3DC718}" type="presOf" srcId="{95CD9904-909A-284C-A3D9-7147D760E45D}" destId="{37BDC8D9-38CC-8B42-98D9-9DC94ECC7F3B}" srcOrd="0" destOrd="0" presId="urn:microsoft.com/office/officeart/2005/8/layout/process1"/>
    <dgm:cxn modelId="{7EEE946E-880A-324D-992E-FEFD580D86F4}" type="presOf" srcId="{06D4EAF3-EC89-BC4D-950B-EE9BB8B7E991}" destId="{A0C9C6EE-5C6B-D94E-B59A-B8E1A5AB445D}" srcOrd="0" destOrd="0" presId="urn:microsoft.com/office/officeart/2005/8/layout/process1"/>
    <dgm:cxn modelId="{BDF925CD-891D-8C41-BECD-154E3BB5540C}" type="presOf" srcId="{77C403B1-A38E-EB4A-948F-6F6B9D3AECD0}" destId="{3B701784-DC37-1641-A6BB-978FFE3A9A69}" srcOrd="0" destOrd="0" presId="urn:microsoft.com/office/officeart/2005/8/layout/process1"/>
    <dgm:cxn modelId="{FA33940F-F3DF-1B44-BDBB-0ED04226B145}" type="presOf" srcId="{3C6DFD46-7982-C642-BEDC-0FA31EAEF21B}" destId="{8F627BB4-565D-7D46-A5AB-77426EA28A98}" srcOrd="1" destOrd="0" presId="urn:microsoft.com/office/officeart/2005/8/layout/process1"/>
    <dgm:cxn modelId="{8A39C5C7-7F90-DC4E-BEEB-5FFE79DBE12B}" type="presOf" srcId="{C1026E3E-C12F-3B44-A1C3-F193E37640CC}" destId="{85D57C05-3EEF-494E-B591-6C84BCB46397}" srcOrd="1" destOrd="0" presId="urn:microsoft.com/office/officeart/2005/8/layout/process1"/>
    <dgm:cxn modelId="{B87E37EE-BF22-2F43-9EE0-D553CD4C23D6}" type="presOf" srcId="{3C6DFD46-7982-C642-BEDC-0FA31EAEF21B}" destId="{0A3658B8-CDE0-5F45-A5D4-990C0CAE381A}" srcOrd="0" destOrd="0" presId="urn:microsoft.com/office/officeart/2005/8/layout/process1"/>
    <dgm:cxn modelId="{F6D00688-8BCE-2F4D-8E0A-2A5701DD8B97}" type="presOf" srcId="{9550132A-F007-FE4F-9038-1703096F2EED}" destId="{5DED6D03-01D6-5740-AD0F-F5C1ED6EABB1}" srcOrd="0" destOrd="0" presId="urn:microsoft.com/office/officeart/2005/8/layout/process1"/>
    <dgm:cxn modelId="{E1F445F3-D073-D140-8631-FEF372672EC8}" srcId="{06D4EAF3-EC89-BC4D-950B-EE9BB8B7E991}" destId="{9550132A-F007-FE4F-9038-1703096F2EED}" srcOrd="5" destOrd="0" parTransId="{8788F39A-8A02-EB43-AD57-8A156D6B78D4}" sibTransId="{68679253-825A-B64E-A43C-479190AA0380}"/>
    <dgm:cxn modelId="{978141E4-4197-2545-AF73-BE270A324EB1}" srcId="{06D4EAF3-EC89-BC4D-950B-EE9BB8B7E991}" destId="{8B691772-462D-FA46-AC1C-4C23B5D20378}" srcOrd="4" destOrd="0" parTransId="{CAD8A998-49CF-C34E-8A99-91A0C6C17FA2}" sibTransId="{BEC8AC17-36AD-6C4B-9F1E-6A920998FA70}"/>
    <dgm:cxn modelId="{B5217F11-25C6-EC47-9CCA-3B52C8C6BC92}" type="presOf" srcId="{6F3FF574-CF94-2D49-AE67-386D3ECE427A}" destId="{701F24E1-A0E7-D44D-8B51-5B3351E81962}" srcOrd="0" destOrd="0" presId="urn:microsoft.com/office/officeart/2005/8/layout/process1"/>
    <dgm:cxn modelId="{C19FEC0C-A92F-134C-871A-8101B8034003}" type="presOf" srcId="{68679253-825A-B64E-A43C-479190AA0380}" destId="{4851D352-D6A9-3440-AFAE-FD4D05777684}" srcOrd="0" destOrd="0" presId="urn:microsoft.com/office/officeart/2005/8/layout/process1"/>
    <dgm:cxn modelId="{1CE7A3E5-5BC4-1A40-980E-F9F8FE15553E}" type="presOf" srcId="{EB040DA0-C3A2-4249-A429-E3FD9A382B24}" destId="{90D75972-B98F-1A4C-B85A-0C086607B014}" srcOrd="0" destOrd="0" presId="urn:microsoft.com/office/officeart/2005/8/layout/process1"/>
    <dgm:cxn modelId="{CFC19009-45DD-7B4B-8F1C-28B3FFED3AAF}" type="presOf" srcId="{BEC8AC17-36AD-6C4B-9F1E-6A920998FA70}" destId="{34D136BF-2C2D-BD44-A660-E15CE4C796DF}" srcOrd="0" destOrd="0" presId="urn:microsoft.com/office/officeart/2005/8/layout/process1"/>
    <dgm:cxn modelId="{F3DD5C04-23FB-3449-A63B-50463BB87486}" type="presOf" srcId="{E681454F-728A-F842-B2AE-38FB285896A9}" destId="{A04EEA0A-C629-B042-A4CF-A5E37AB139BE}" srcOrd="1" destOrd="0" presId="urn:microsoft.com/office/officeart/2005/8/layout/process1"/>
    <dgm:cxn modelId="{93042429-87D7-B146-8FA4-0C13566C7E3B}" srcId="{06D4EAF3-EC89-BC4D-950B-EE9BB8B7E991}" destId="{6F3FF574-CF94-2D49-AE67-386D3ECE427A}" srcOrd="1" destOrd="0" parTransId="{FEDFC10E-D36B-8147-A1EE-9225C86097A0}" sibTransId="{3C6DFD46-7982-C642-BEDC-0FA31EAEF21B}"/>
    <dgm:cxn modelId="{8D218AF8-7D7A-C246-8957-23A0F6EE29E3}" type="presOf" srcId="{BEC8AC17-36AD-6C4B-9F1E-6A920998FA70}" destId="{88584789-F190-3C45-B2BB-D06266A10397}" srcOrd="1" destOrd="0" presId="urn:microsoft.com/office/officeart/2005/8/layout/process1"/>
    <dgm:cxn modelId="{66F78BC1-133E-6649-B137-7E04A419471A}" srcId="{06D4EAF3-EC89-BC4D-950B-EE9BB8B7E991}" destId="{EB040DA0-C3A2-4249-A429-E3FD9A382B24}" srcOrd="6" destOrd="0" parTransId="{DDA11694-930D-4B48-B298-2948D95288B0}" sibTransId="{BDDD08DC-38BB-A541-84AB-AEB4D179B665}"/>
    <dgm:cxn modelId="{1E228C89-0F22-6746-8B28-63586B7060D8}" type="presOf" srcId="{C1026E3E-C12F-3B44-A1C3-F193E37640CC}" destId="{D938BB00-F6A2-1846-AB15-84B195928E6B}" srcOrd="0" destOrd="0" presId="urn:microsoft.com/office/officeart/2005/8/layout/process1"/>
    <dgm:cxn modelId="{7447C90F-DDB3-4047-9D72-327463F2C1D0}" type="presOf" srcId="{AD80CD78-A007-D54C-A396-78F61FB6BA72}" destId="{E1C19D89-AF3F-3740-89BB-79131E18D4BC}" srcOrd="0" destOrd="0" presId="urn:microsoft.com/office/officeart/2005/8/layout/process1"/>
    <dgm:cxn modelId="{D88AAE09-A269-E340-AE42-6B11899635EF}" srcId="{06D4EAF3-EC89-BC4D-950B-EE9BB8B7E991}" destId="{AD80CD78-A007-D54C-A396-78F61FB6BA72}" srcOrd="0" destOrd="0" parTransId="{3921F438-8677-1F44-BD56-70908B630357}" sibTransId="{95CD9904-909A-284C-A3D9-7147D760E45D}"/>
    <dgm:cxn modelId="{8DBF839E-FE81-8941-BA0A-CEB8614FFA76}" srcId="{06D4EAF3-EC89-BC4D-950B-EE9BB8B7E991}" destId="{77C403B1-A38E-EB4A-948F-6F6B9D3AECD0}" srcOrd="2" destOrd="0" parTransId="{094AA1FE-1F30-2D44-A2B2-1B5EC48AE539}" sibTransId="{E681454F-728A-F842-B2AE-38FB285896A9}"/>
    <dgm:cxn modelId="{7CDBF08C-2184-4846-8D90-E437E05481E0}" type="presOf" srcId="{BE666B3E-1429-DC41-9821-372DB3A01C64}" destId="{BAE9F4B7-60BD-6B49-8E28-F92D599ACC37}" srcOrd="0" destOrd="0" presId="urn:microsoft.com/office/officeart/2005/8/layout/process1"/>
    <dgm:cxn modelId="{D5E2F4FC-04FE-604A-9714-90A47A970A86}" type="presOf" srcId="{E681454F-728A-F842-B2AE-38FB285896A9}" destId="{8EA5696C-C7DF-7D43-9068-B0FD9CE58D0A}" srcOrd="0" destOrd="0" presId="urn:microsoft.com/office/officeart/2005/8/layout/process1"/>
    <dgm:cxn modelId="{A1EB830C-9CA7-E447-8CAA-B9F1228BA087}" srcId="{06D4EAF3-EC89-BC4D-950B-EE9BB8B7E991}" destId="{BE666B3E-1429-DC41-9821-372DB3A01C64}" srcOrd="3" destOrd="0" parTransId="{3D48EE1E-3BFF-1244-A9F0-7AAB0A089256}" sibTransId="{C1026E3E-C12F-3B44-A1C3-F193E37640CC}"/>
    <dgm:cxn modelId="{3CD43493-7E59-F045-AEE3-457170B86A7A}" type="presParOf" srcId="{A0C9C6EE-5C6B-D94E-B59A-B8E1A5AB445D}" destId="{E1C19D89-AF3F-3740-89BB-79131E18D4BC}" srcOrd="0" destOrd="0" presId="urn:microsoft.com/office/officeart/2005/8/layout/process1"/>
    <dgm:cxn modelId="{8BC0D29E-1638-8C47-B45D-D2E0D610773F}" type="presParOf" srcId="{A0C9C6EE-5C6B-D94E-B59A-B8E1A5AB445D}" destId="{37BDC8D9-38CC-8B42-98D9-9DC94ECC7F3B}" srcOrd="1" destOrd="0" presId="urn:microsoft.com/office/officeart/2005/8/layout/process1"/>
    <dgm:cxn modelId="{E106619D-7E31-2549-9C0B-9C999DBC4AA9}" type="presParOf" srcId="{37BDC8D9-38CC-8B42-98D9-9DC94ECC7F3B}" destId="{FAE512D5-3212-FE42-A6B6-E2B28BE03908}" srcOrd="0" destOrd="0" presId="urn:microsoft.com/office/officeart/2005/8/layout/process1"/>
    <dgm:cxn modelId="{5F41B3FF-0A5E-B74E-8567-FF90D4744E3D}" type="presParOf" srcId="{A0C9C6EE-5C6B-D94E-B59A-B8E1A5AB445D}" destId="{701F24E1-A0E7-D44D-8B51-5B3351E81962}" srcOrd="2" destOrd="0" presId="urn:microsoft.com/office/officeart/2005/8/layout/process1"/>
    <dgm:cxn modelId="{479BC3C0-D560-5341-A7E5-46A01FC16970}" type="presParOf" srcId="{A0C9C6EE-5C6B-D94E-B59A-B8E1A5AB445D}" destId="{0A3658B8-CDE0-5F45-A5D4-990C0CAE381A}" srcOrd="3" destOrd="0" presId="urn:microsoft.com/office/officeart/2005/8/layout/process1"/>
    <dgm:cxn modelId="{C4766341-8A35-E044-A2BD-172EF9A40E29}" type="presParOf" srcId="{0A3658B8-CDE0-5F45-A5D4-990C0CAE381A}" destId="{8F627BB4-565D-7D46-A5AB-77426EA28A98}" srcOrd="0" destOrd="0" presId="urn:microsoft.com/office/officeart/2005/8/layout/process1"/>
    <dgm:cxn modelId="{7FF11E7B-E07C-A64D-997C-9F512DC4F834}" type="presParOf" srcId="{A0C9C6EE-5C6B-D94E-B59A-B8E1A5AB445D}" destId="{3B701784-DC37-1641-A6BB-978FFE3A9A69}" srcOrd="4" destOrd="0" presId="urn:microsoft.com/office/officeart/2005/8/layout/process1"/>
    <dgm:cxn modelId="{BF360107-5503-4645-96E2-6E48AB6D385D}" type="presParOf" srcId="{A0C9C6EE-5C6B-D94E-B59A-B8E1A5AB445D}" destId="{8EA5696C-C7DF-7D43-9068-B0FD9CE58D0A}" srcOrd="5" destOrd="0" presId="urn:microsoft.com/office/officeart/2005/8/layout/process1"/>
    <dgm:cxn modelId="{7A42DF01-4402-E240-9080-54725BAE26C3}" type="presParOf" srcId="{8EA5696C-C7DF-7D43-9068-B0FD9CE58D0A}" destId="{A04EEA0A-C629-B042-A4CF-A5E37AB139BE}" srcOrd="0" destOrd="0" presId="urn:microsoft.com/office/officeart/2005/8/layout/process1"/>
    <dgm:cxn modelId="{6F2A1FA3-F402-1643-A337-A9B2583B8301}" type="presParOf" srcId="{A0C9C6EE-5C6B-D94E-B59A-B8E1A5AB445D}" destId="{BAE9F4B7-60BD-6B49-8E28-F92D599ACC37}" srcOrd="6" destOrd="0" presId="urn:microsoft.com/office/officeart/2005/8/layout/process1"/>
    <dgm:cxn modelId="{515514F6-186C-D248-928C-CE5B72B07895}" type="presParOf" srcId="{A0C9C6EE-5C6B-D94E-B59A-B8E1A5AB445D}" destId="{D938BB00-F6A2-1846-AB15-84B195928E6B}" srcOrd="7" destOrd="0" presId="urn:microsoft.com/office/officeart/2005/8/layout/process1"/>
    <dgm:cxn modelId="{367E22EF-A60A-444C-94F8-68B773D23451}" type="presParOf" srcId="{D938BB00-F6A2-1846-AB15-84B195928E6B}" destId="{85D57C05-3EEF-494E-B591-6C84BCB46397}" srcOrd="0" destOrd="0" presId="urn:microsoft.com/office/officeart/2005/8/layout/process1"/>
    <dgm:cxn modelId="{36877341-90E1-D948-928D-03797B250D0A}" type="presParOf" srcId="{A0C9C6EE-5C6B-D94E-B59A-B8E1A5AB445D}" destId="{47687804-5617-4643-BD9A-3B3FCB69C1F0}" srcOrd="8" destOrd="0" presId="urn:microsoft.com/office/officeart/2005/8/layout/process1"/>
    <dgm:cxn modelId="{8B3482BA-AB81-1441-B5BF-2DC2C7F93B8E}" type="presParOf" srcId="{A0C9C6EE-5C6B-D94E-B59A-B8E1A5AB445D}" destId="{34D136BF-2C2D-BD44-A660-E15CE4C796DF}" srcOrd="9" destOrd="0" presId="urn:microsoft.com/office/officeart/2005/8/layout/process1"/>
    <dgm:cxn modelId="{507406C8-7C3F-F048-A7E5-92D06C6430BF}" type="presParOf" srcId="{34D136BF-2C2D-BD44-A660-E15CE4C796DF}" destId="{88584789-F190-3C45-B2BB-D06266A10397}" srcOrd="0" destOrd="0" presId="urn:microsoft.com/office/officeart/2005/8/layout/process1"/>
    <dgm:cxn modelId="{A0B0248A-8684-B940-A4B2-ED796FDD6918}" type="presParOf" srcId="{A0C9C6EE-5C6B-D94E-B59A-B8E1A5AB445D}" destId="{5DED6D03-01D6-5740-AD0F-F5C1ED6EABB1}" srcOrd="10" destOrd="0" presId="urn:microsoft.com/office/officeart/2005/8/layout/process1"/>
    <dgm:cxn modelId="{5609DD5E-CD6B-B447-B972-059D52269654}" type="presParOf" srcId="{A0C9C6EE-5C6B-D94E-B59A-B8E1A5AB445D}" destId="{4851D352-D6A9-3440-AFAE-FD4D05777684}" srcOrd="11" destOrd="0" presId="urn:microsoft.com/office/officeart/2005/8/layout/process1"/>
    <dgm:cxn modelId="{497AA5E4-B976-FB45-9AA1-ADC85499CFBF}" type="presParOf" srcId="{4851D352-D6A9-3440-AFAE-FD4D05777684}" destId="{17C16DB4-DB74-0843-8219-8770EAEA6C33}" srcOrd="0" destOrd="0" presId="urn:microsoft.com/office/officeart/2005/8/layout/process1"/>
    <dgm:cxn modelId="{ED5C6216-7E4A-9C4E-AC86-3315ECCBB897}" type="presParOf" srcId="{A0C9C6EE-5C6B-D94E-B59A-B8E1A5AB445D}" destId="{90D75972-B98F-1A4C-B85A-0C086607B014}" srcOrd="1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C19D89-AF3F-3740-89BB-79131E18D4BC}">
      <dsp:nvSpPr>
        <dsp:cNvPr id="0" name=""/>
        <dsp:cNvSpPr/>
      </dsp:nvSpPr>
      <dsp:spPr>
        <a:xfrm>
          <a:off x="1872" y="495099"/>
          <a:ext cx="869948" cy="52196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2.3 </a:t>
          </a:r>
          <a:endParaRPr lang="en-US" sz="2200" kern="1200" dirty="0"/>
        </a:p>
      </dsp:txBody>
      <dsp:txXfrm>
        <a:off x="17160" y="510387"/>
        <a:ext cx="839372" cy="491393"/>
      </dsp:txXfrm>
    </dsp:sp>
    <dsp:sp modelId="{37BDC8D9-38CC-8B42-98D9-9DC94ECC7F3B}">
      <dsp:nvSpPr>
        <dsp:cNvPr id="0" name=""/>
        <dsp:cNvSpPr/>
      </dsp:nvSpPr>
      <dsp:spPr>
        <a:xfrm>
          <a:off x="958816" y="648210"/>
          <a:ext cx="184429" cy="21574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958816" y="691359"/>
        <a:ext cx="129100" cy="129449"/>
      </dsp:txXfrm>
    </dsp:sp>
    <dsp:sp modelId="{701F24E1-A0E7-D44D-8B51-5B3351E81962}">
      <dsp:nvSpPr>
        <dsp:cNvPr id="0" name=""/>
        <dsp:cNvSpPr/>
      </dsp:nvSpPr>
      <dsp:spPr>
        <a:xfrm>
          <a:off x="1219800" y="495099"/>
          <a:ext cx="869948" cy="52196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2.4</a:t>
          </a:r>
          <a:endParaRPr lang="en-US" sz="2200" kern="1200" dirty="0"/>
        </a:p>
      </dsp:txBody>
      <dsp:txXfrm>
        <a:off x="1235088" y="510387"/>
        <a:ext cx="839372" cy="491393"/>
      </dsp:txXfrm>
    </dsp:sp>
    <dsp:sp modelId="{0A3658B8-CDE0-5F45-A5D4-990C0CAE381A}">
      <dsp:nvSpPr>
        <dsp:cNvPr id="0" name=""/>
        <dsp:cNvSpPr/>
      </dsp:nvSpPr>
      <dsp:spPr>
        <a:xfrm>
          <a:off x="2176744" y="648210"/>
          <a:ext cx="184429" cy="21574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2176744" y="691359"/>
        <a:ext cx="129100" cy="129449"/>
      </dsp:txXfrm>
    </dsp:sp>
    <dsp:sp modelId="{3B701784-DC37-1641-A6BB-978FFE3A9A69}">
      <dsp:nvSpPr>
        <dsp:cNvPr id="0" name=""/>
        <dsp:cNvSpPr/>
      </dsp:nvSpPr>
      <dsp:spPr>
        <a:xfrm>
          <a:off x="2437729" y="495099"/>
          <a:ext cx="869948" cy="52196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2.5</a:t>
          </a:r>
          <a:endParaRPr lang="en-US" sz="2200" kern="1200" dirty="0"/>
        </a:p>
      </dsp:txBody>
      <dsp:txXfrm>
        <a:off x="2453017" y="510387"/>
        <a:ext cx="839372" cy="491393"/>
      </dsp:txXfrm>
    </dsp:sp>
    <dsp:sp modelId="{8EA5696C-C7DF-7D43-9068-B0FD9CE58D0A}">
      <dsp:nvSpPr>
        <dsp:cNvPr id="0" name=""/>
        <dsp:cNvSpPr/>
      </dsp:nvSpPr>
      <dsp:spPr>
        <a:xfrm>
          <a:off x="3394672" y="648210"/>
          <a:ext cx="184429" cy="21574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3394672" y="691359"/>
        <a:ext cx="129100" cy="129449"/>
      </dsp:txXfrm>
    </dsp:sp>
    <dsp:sp modelId="{BAE9F4B7-60BD-6B49-8E28-F92D599ACC37}">
      <dsp:nvSpPr>
        <dsp:cNvPr id="0" name=""/>
        <dsp:cNvSpPr/>
      </dsp:nvSpPr>
      <dsp:spPr>
        <a:xfrm>
          <a:off x="3655657" y="495099"/>
          <a:ext cx="869948" cy="52196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2.6</a:t>
          </a:r>
          <a:endParaRPr lang="en-US" sz="2200" kern="1200" dirty="0"/>
        </a:p>
      </dsp:txBody>
      <dsp:txXfrm>
        <a:off x="3670945" y="510387"/>
        <a:ext cx="839372" cy="491393"/>
      </dsp:txXfrm>
    </dsp:sp>
    <dsp:sp modelId="{D938BB00-F6A2-1846-AB15-84B195928E6B}">
      <dsp:nvSpPr>
        <dsp:cNvPr id="0" name=""/>
        <dsp:cNvSpPr/>
      </dsp:nvSpPr>
      <dsp:spPr>
        <a:xfrm>
          <a:off x="4612600" y="648210"/>
          <a:ext cx="184429" cy="21574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4612600" y="691359"/>
        <a:ext cx="129100" cy="129449"/>
      </dsp:txXfrm>
    </dsp:sp>
    <dsp:sp modelId="{47687804-5617-4643-BD9A-3B3FCB69C1F0}">
      <dsp:nvSpPr>
        <dsp:cNvPr id="0" name=""/>
        <dsp:cNvSpPr/>
      </dsp:nvSpPr>
      <dsp:spPr>
        <a:xfrm>
          <a:off x="4873585" y="495099"/>
          <a:ext cx="869948" cy="52196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3.0</a:t>
          </a:r>
          <a:endParaRPr lang="en-US" sz="2200" kern="1200" dirty="0"/>
        </a:p>
      </dsp:txBody>
      <dsp:txXfrm>
        <a:off x="4888873" y="510387"/>
        <a:ext cx="839372" cy="491393"/>
      </dsp:txXfrm>
    </dsp:sp>
    <dsp:sp modelId="{34D136BF-2C2D-BD44-A660-E15CE4C796DF}">
      <dsp:nvSpPr>
        <dsp:cNvPr id="0" name=""/>
        <dsp:cNvSpPr/>
      </dsp:nvSpPr>
      <dsp:spPr>
        <a:xfrm>
          <a:off x="5830528" y="648210"/>
          <a:ext cx="184429" cy="21574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5830528" y="691359"/>
        <a:ext cx="129100" cy="129449"/>
      </dsp:txXfrm>
    </dsp:sp>
    <dsp:sp modelId="{5DED6D03-01D6-5740-AD0F-F5C1ED6EABB1}">
      <dsp:nvSpPr>
        <dsp:cNvPr id="0" name=""/>
        <dsp:cNvSpPr/>
      </dsp:nvSpPr>
      <dsp:spPr>
        <a:xfrm>
          <a:off x="6091513" y="495099"/>
          <a:ext cx="869948" cy="52196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3.1</a:t>
          </a:r>
          <a:endParaRPr lang="en-US" sz="2200" kern="1200" dirty="0"/>
        </a:p>
      </dsp:txBody>
      <dsp:txXfrm>
        <a:off x="6106801" y="510387"/>
        <a:ext cx="839372" cy="491393"/>
      </dsp:txXfrm>
    </dsp:sp>
    <dsp:sp modelId="{4851D352-D6A9-3440-AFAE-FD4D05777684}">
      <dsp:nvSpPr>
        <dsp:cNvPr id="0" name=""/>
        <dsp:cNvSpPr/>
      </dsp:nvSpPr>
      <dsp:spPr>
        <a:xfrm rot="25833">
          <a:off x="7048922" y="652833"/>
          <a:ext cx="185426" cy="21574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7048923" y="695773"/>
        <a:ext cx="129798" cy="129449"/>
      </dsp:txXfrm>
    </dsp:sp>
    <dsp:sp modelId="{90D75972-B98F-1A4C-B85A-0C086607B014}">
      <dsp:nvSpPr>
        <dsp:cNvPr id="0" name=""/>
        <dsp:cNvSpPr/>
      </dsp:nvSpPr>
      <dsp:spPr>
        <a:xfrm>
          <a:off x="7311314" y="504881"/>
          <a:ext cx="1033672" cy="52196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3.2</a:t>
          </a:r>
          <a:endParaRPr lang="en-US" sz="2200" kern="1200" dirty="0"/>
        </a:p>
      </dsp:txBody>
      <dsp:txXfrm>
        <a:off x="7326602" y="520169"/>
        <a:ext cx="1003096" cy="49139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28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atin typeface="Arial" charset="0"/>
                <a:cs typeface="+mn-cs"/>
              </a:defRPr>
            </a:lvl1pPr>
          </a:lstStyle>
          <a:p>
            <a:pPr>
              <a:defRPr/>
            </a:pPr>
            <a:endParaRPr lang="en-GB"/>
          </a:p>
        </p:txBody>
      </p:sp>
      <p:sp>
        <p:nvSpPr>
          <p:cNvPr id="16281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atin typeface="Arial" charset="0"/>
                <a:cs typeface="+mn-cs"/>
              </a:defRPr>
            </a:lvl1pPr>
          </a:lstStyle>
          <a:p>
            <a:pPr>
              <a:defRPr/>
            </a:pPr>
            <a:endParaRPr lang="en-GB"/>
          </a:p>
        </p:txBody>
      </p:sp>
      <p:sp>
        <p:nvSpPr>
          <p:cNvPr id="337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6282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p>
        </p:txBody>
      </p:sp>
      <p:sp>
        <p:nvSpPr>
          <p:cNvPr id="16282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atin typeface="Arial" charset="0"/>
                <a:cs typeface="+mn-cs"/>
              </a:defRPr>
            </a:lvl1pPr>
          </a:lstStyle>
          <a:p>
            <a:pPr>
              <a:defRPr/>
            </a:pPr>
            <a:endParaRPr lang="en-GB"/>
          </a:p>
        </p:txBody>
      </p:sp>
      <p:sp>
        <p:nvSpPr>
          <p:cNvPr id="16282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atin typeface="Arial" charset="0"/>
                <a:cs typeface="+mn-cs"/>
              </a:defRPr>
            </a:lvl1pPr>
          </a:lstStyle>
          <a:p>
            <a:pPr>
              <a:defRPr/>
            </a:pPr>
            <a:fld id="{B5A73A01-B247-4B13-B33D-C3C0068412F0}" type="slidenum">
              <a:rPr lang="en-GB"/>
              <a:pPr>
                <a:defRPr/>
              </a:pPr>
              <a:t>‹#›</a:t>
            </a:fld>
            <a:endParaRPr lang="en-GB"/>
          </a:p>
        </p:txBody>
      </p:sp>
    </p:spTree>
    <p:extLst>
      <p:ext uri="{BB962C8B-B14F-4D97-AF65-F5344CB8AC3E}">
        <p14:creationId xmlns:p14="http://schemas.microsoft.com/office/powerpoint/2010/main" val="201434186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p:txBody>
          <a:bodyPr/>
          <a:lstStyle/>
          <a:p>
            <a:pPr>
              <a:defRPr/>
            </a:pPr>
            <a:fld id="{884C589B-B71F-41A2-98AB-9AF1AB0DF10C}" type="slidenum">
              <a:rPr lang="en-GB" smtClean="0">
                <a:solidFill>
                  <a:srgbClr val="000000"/>
                </a:solidFill>
              </a:rPr>
              <a:pPr>
                <a:defRPr/>
              </a:pPr>
              <a:t>1</a:t>
            </a:fld>
            <a:endParaRPr lang="en-GB" smtClean="0">
              <a:solidFill>
                <a:srgbClr val="000000"/>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endParaRPr lang="en-GB"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baseline="0" dirty="0" smtClean="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12</a:t>
            </a:fld>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Did your automatic peak finding algorithm do a good job? Did it miss</a:t>
            </a:r>
            <a:r>
              <a:rPr lang="en-GB" sz="1200" b="0" kern="0" baseline="0" dirty="0" smtClean="0">
                <a:solidFill>
                  <a:srgbClr val="000099"/>
                </a:solidFill>
                <a:latin typeface="Arial" charset="0"/>
                <a:ea typeface="+mn-ea"/>
                <a:cs typeface="+mn-cs"/>
              </a:rPr>
              <a:t> peaks?</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baseline="0" dirty="0" smtClean="0">
                <a:solidFill>
                  <a:srgbClr val="000099"/>
                </a:solidFill>
                <a:latin typeface="Arial" charset="0"/>
                <a:ea typeface="+mn-ea"/>
                <a:cs typeface="+mn-cs"/>
              </a:rPr>
              <a:t>Did your peak integration algorithm select a suitable region for the integration?</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baseline="0" dirty="0" smtClean="0">
                <a:solidFill>
                  <a:srgbClr val="000099"/>
                </a:solidFill>
                <a:latin typeface="Arial" charset="0"/>
                <a:ea typeface="+mn-ea"/>
                <a:cs typeface="+mn-cs"/>
              </a:rPr>
              <a:t>Where are my most intense peaks? </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endParaRPr lang="en-GB" sz="1200" b="0" kern="0" baseline="0" dirty="0" smtClean="0">
              <a:solidFill>
                <a:srgbClr val="000099"/>
              </a:solidFill>
              <a:latin typeface="Arial"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mj-lt"/>
              <a:buNone/>
              <a:tabLst/>
              <a:defRPr/>
            </a:pPr>
            <a:r>
              <a:rPr lang="en-GB" sz="1200" b="0" kern="0" baseline="0" dirty="0" err="1" smtClean="0">
                <a:solidFill>
                  <a:srgbClr val="000099"/>
                </a:solidFill>
                <a:latin typeface="Arial" charset="0"/>
                <a:ea typeface="+mn-ea"/>
                <a:cs typeface="+mn-cs"/>
              </a:rPr>
              <a:t>PeaksViewer</a:t>
            </a:r>
            <a:r>
              <a:rPr lang="en-GB" sz="1200" b="0" kern="0" baseline="0" dirty="0" smtClean="0">
                <a:solidFill>
                  <a:srgbClr val="000099"/>
                </a:solidFill>
                <a:latin typeface="Arial" charset="0"/>
                <a:ea typeface="+mn-ea"/>
                <a:cs typeface="+mn-cs"/>
              </a:rPr>
              <a:t> helps answer these questions. </a:t>
            </a:r>
          </a:p>
          <a:p>
            <a:pPr marL="0" marR="0" lvl="0" indent="0" algn="l" defTabSz="914400" rtl="0" eaLnBrk="0" fontAlgn="base" latinLnBrk="0" hangingPunct="0">
              <a:lnSpc>
                <a:spcPct val="100000"/>
              </a:lnSpc>
              <a:spcBef>
                <a:spcPct val="20000"/>
              </a:spcBef>
              <a:spcAft>
                <a:spcPct val="0"/>
              </a:spcAft>
              <a:buClrTx/>
              <a:buSzTx/>
              <a:buFont typeface="+mj-lt"/>
              <a:buNone/>
              <a:tabLst/>
              <a:defRPr/>
            </a:pPr>
            <a:endParaRPr lang="en-GB" sz="1200" b="0" kern="0" baseline="0" dirty="0" smtClean="0">
              <a:solidFill>
                <a:srgbClr val="000099"/>
              </a:solidFill>
              <a:latin typeface="Arial"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mj-lt"/>
              <a:buNone/>
              <a:tabLst/>
              <a:defRPr/>
            </a:pPr>
            <a:r>
              <a:rPr lang="en-GB" sz="1200" b="0" kern="0" baseline="0" dirty="0" smtClean="0">
                <a:solidFill>
                  <a:srgbClr val="000099"/>
                </a:solidFill>
                <a:latin typeface="Arial" charset="0"/>
                <a:ea typeface="+mn-ea"/>
                <a:cs typeface="+mn-cs"/>
              </a:rPr>
              <a:t>Allows the user to navigate between the algorithm outputs and their location in </a:t>
            </a:r>
            <a:r>
              <a:rPr lang="en-GB" sz="1200" b="0" kern="0" baseline="0" dirty="0" err="1" smtClean="0">
                <a:solidFill>
                  <a:srgbClr val="000099"/>
                </a:solidFill>
                <a:latin typeface="Arial" charset="0"/>
                <a:ea typeface="+mn-ea"/>
                <a:cs typeface="+mn-cs"/>
              </a:rPr>
              <a:t>Qspace</a:t>
            </a:r>
            <a:r>
              <a:rPr lang="en-GB" sz="1200" b="0" kern="0" baseline="0" dirty="0" smtClean="0">
                <a:solidFill>
                  <a:srgbClr val="000099"/>
                </a:solidFill>
                <a:latin typeface="Arial" charset="0"/>
                <a:ea typeface="+mn-ea"/>
                <a:cs typeface="+mn-cs"/>
              </a:rPr>
              <a:t>.</a:t>
            </a:r>
          </a:p>
          <a:p>
            <a:pPr marL="0" marR="0" lvl="0" indent="0" algn="l" defTabSz="914400" rtl="0" eaLnBrk="0" fontAlgn="base" latinLnBrk="0" hangingPunct="0">
              <a:lnSpc>
                <a:spcPct val="100000"/>
              </a:lnSpc>
              <a:spcBef>
                <a:spcPct val="20000"/>
              </a:spcBef>
              <a:spcAft>
                <a:spcPct val="0"/>
              </a:spcAft>
              <a:buClrTx/>
              <a:buSzTx/>
              <a:buFont typeface="+mj-lt"/>
              <a:buNone/>
              <a:tabLst/>
              <a:defRPr/>
            </a:pPr>
            <a:r>
              <a:rPr lang="en-GB" sz="1200" b="0" kern="0" baseline="0" dirty="0" smtClean="0">
                <a:solidFill>
                  <a:srgbClr val="000099"/>
                </a:solidFill>
                <a:latin typeface="Arial" charset="0"/>
                <a:ea typeface="+mn-ea"/>
                <a:cs typeface="+mn-cs"/>
              </a:rPr>
              <a:t>Allows the user to </a:t>
            </a:r>
            <a:r>
              <a:rPr lang="en-GB" sz="1200" b="0" kern="0" baseline="0" dirty="0" err="1" smtClean="0">
                <a:solidFill>
                  <a:srgbClr val="000099"/>
                </a:solidFill>
                <a:latin typeface="Arial" charset="0"/>
                <a:ea typeface="+mn-ea"/>
                <a:cs typeface="+mn-cs"/>
              </a:rPr>
              <a:t>overplot</a:t>
            </a:r>
            <a:r>
              <a:rPr lang="en-GB" sz="1200" b="0" kern="0" baseline="0" dirty="0" smtClean="0">
                <a:solidFill>
                  <a:srgbClr val="000099"/>
                </a:solidFill>
                <a:latin typeface="Arial" charset="0"/>
                <a:ea typeface="+mn-ea"/>
                <a:cs typeface="+mn-cs"/>
              </a:rPr>
              <a:t> more than one peaks workspace at the same time.</a:t>
            </a:r>
          </a:p>
          <a:p>
            <a:r>
              <a:rPr lang="en-US" dirty="0" smtClean="0"/>
              <a:t>Fully</a:t>
            </a:r>
            <a:r>
              <a:rPr lang="en-US" baseline="0" dirty="0" smtClean="0"/>
              <a:t> scriptable in python, which has allowed us to make peak report PDFs showing the location of each peak.</a:t>
            </a:r>
            <a:endParaRPr lang="en-US"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13</a:t>
            </a:fld>
            <a:endParaRPr lang="en-GB"/>
          </a:p>
        </p:txBody>
      </p:sp>
    </p:spTree>
    <p:extLst>
      <p:ext uri="{BB962C8B-B14F-4D97-AF65-F5344CB8AC3E}">
        <p14:creationId xmlns:p14="http://schemas.microsoft.com/office/powerpoint/2010/main" val="2569204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a:t>
            </a:r>
            <a:r>
              <a:rPr lang="en-US" baseline="0" dirty="0" smtClean="0"/>
              <a:t> animation showing how the </a:t>
            </a:r>
            <a:r>
              <a:rPr lang="en-US" baseline="0" dirty="0" err="1" smtClean="0"/>
              <a:t>peaksviewer</a:t>
            </a:r>
            <a:r>
              <a:rPr lang="en-US" baseline="0" dirty="0" smtClean="0"/>
              <a:t> can be controlled in python. I use it to sort by the most intense peaks, then to look at the first 5 most intense peaks.</a:t>
            </a:r>
            <a:endParaRPr lang="en-US"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14</a:t>
            </a:fld>
            <a:endParaRPr lang="en-GB"/>
          </a:p>
        </p:txBody>
      </p:sp>
    </p:spTree>
    <p:extLst>
      <p:ext uri="{BB962C8B-B14F-4D97-AF65-F5344CB8AC3E}">
        <p14:creationId xmlns:p14="http://schemas.microsoft.com/office/powerpoint/2010/main" val="2569204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20000"/>
              </a:spcBef>
              <a:spcAft>
                <a:spcPct val="0"/>
              </a:spcAft>
              <a:buClrTx/>
              <a:buSzTx/>
              <a:buFont typeface="+mj-lt"/>
              <a:buNone/>
              <a:tabLst/>
              <a:defRPr/>
            </a:pPr>
            <a:r>
              <a:rPr lang="en-GB" sz="1200" b="0" kern="0" dirty="0" smtClean="0">
                <a:solidFill>
                  <a:srgbClr val="000099"/>
                </a:solidFill>
                <a:latin typeface="Arial" charset="0"/>
                <a:ea typeface="+mn-ea"/>
                <a:cs typeface="+mn-cs"/>
              </a:rPr>
              <a:t>Elastic single</a:t>
            </a:r>
            <a:r>
              <a:rPr lang="en-GB" sz="1200" b="0" kern="0" baseline="0" dirty="0" smtClean="0">
                <a:solidFill>
                  <a:srgbClr val="000099"/>
                </a:solidFill>
                <a:latin typeface="Arial" charset="0"/>
                <a:ea typeface="+mn-ea"/>
                <a:cs typeface="+mn-cs"/>
              </a:rPr>
              <a:t> crystal diffraction.</a:t>
            </a:r>
          </a:p>
          <a:p>
            <a:pPr marL="0" marR="0" lvl="0" indent="0" algn="l" defTabSz="914400" rtl="0" eaLnBrk="0" fontAlgn="base" latinLnBrk="0" hangingPunct="0">
              <a:lnSpc>
                <a:spcPct val="100000"/>
              </a:lnSpc>
              <a:spcBef>
                <a:spcPct val="20000"/>
              </a:spcBef>
              <a:spcAft>
                <a:spcPct val="0"/>
              </a:spcAft>
              <a:buClrTx/>
              <a:buSzTx/>
              <a:buFont typeface="+mj-lt"/>
              <a:buNone/>
              <a:tabLst/>
              <a:defRPr/>
            </a:pPr>
            <a:endParaRPr lang="en-GB" sz="1200" b="0" kern="0" dirty="0" smtClean="0">
              <a:solidFill>
                <a:srgbClr val="000099"/>
              </a:solidFill>
              <a:latin typeface="Arial" charset="0"/>
              <a:ea typeface="+mn-ea"/>
              <a:cs typeface="+mn-cs"/>
            </a:endParaRP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Interesting test case.</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Subject to a lot of interest by instrument scientists</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Lots of possible ways of doing this</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Inherent problem with determining peak shape</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LC at ILL suggested using CCL</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Implemented </a:t>
            </a:r>
            <a:r>
              <a:rPr lang="en-GB" sz="1200" b="0" kern="0" dirty="0" err="1" smtClean="0">
                <a:solidFill>
                  <a:srgbClr val="000099"/>
                </a:solidFill>
                <a:latin typeface="Arial" charset="0"/>
                <a:ea typeface="+mn-ea"/>
                <a:cs typeface="+mn-cs"/>
              </a:rPr>
              <a:t>nD</a:t>
            </a:r>
            <a:r>
              <a:rPr lang="en-GB" sz="1200" b="0" kern="0" dirty="0" smtClean="0">
                <a:solidFill>
                  <a:srgbClr val="000099"/>
                </a:solidFill>
                <a:latin typeface="Arial" charset="0"/>
                <a:ea typeface="+mn-ea"/>
                <a:cs typeface="+mn-cs"/>
              </a:rPr>
              <a:t> CCL (lean on the </a:t>
            </a:r>
            <a:r>
              <a:rPr lang="en-GB" sz="1200" b="0" kern="0" dirty="0" err="1" smtClean="0">
                <a:solidFill>
                  <a:srgbClr val="000099"/>
                </a:solidFill>
                <a:latin typeface="Arial" charset="0"/>
                <a:ea typeface="+mn-ea"/>
                <a:cs typeface="+mn-cs"/>
              </a:rPr>
              <a:t>MDHistoWorkspace</a:t>
            </a:r>
            <a:r>
              <a:rPr lang="en-GB" sz="1200" b="0" kern="0" dirty="0" smtClean="0">
                <a:solidFill>
                  <a:srgbClr val="000099"/>
                </a:solidFill>
                <a:latin typeface="Arial" charset="0"/>
                <a:ea typeface="+mn-ea"/>
                <a:cs typeface="+mn-cs"/>
              </a:rPr>
              <a:t>)</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Implemented multi threaded CCL (lean on the </a:t>
            </a:r>
            <a:r>
              <a:rPr lang="en-GB" sz="1200" b="0" kern="0" dirty="0" err="1" smtClean="0">
                <a:solidFill>
                  <a:srgbClr val="000099"/>
                </a:solidFill>
                <a:latin typeface="Arial" charset="0"/>
                <a:ea typeface="+mn-ea"/>
                <a:cs typeface="+mn-cs"/>
              </a:rPr>
              <a:t>MDHistoWorkspace</a:t>
            </a:r>
            <a:r>
              <a:rPr lang="en-GB" sz="1200" b="0" kern="0" dirty="0" smtClean="0">
                <a:solidFill>
                  <a:srgbClr val="000099"/>
                </a:solidFill>
                <a:latin typeface="Arial" charset="0"/>
                <a:ea typeface="+mn-ea"/>
                <a:cs typeface="+mn-cs"/>
              </a:rPr>
              <a:t>)</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First attempt, then most recent attempt. Still exploratory.</a:t>
            </a:r>
          </a:p>
          <a:p>
            <a:endParaRPr lang="en-US"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15</a:t>
            </a:fld>
            <a:endParaRPr lang="en-GB"/>
          </a:p>
        </p:txBody>
      </p:sp>
    </p:spTree>
    <p:extLst>
      <p:ext uri="{BB962C8B-B14F-4D97-AF65-F5344CB8AC3E}">
        <p14:creationId xmlns:p14="http://schemas.microsoft.com/office/powerpoint/2010/main" val="905755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20000"/>
              </a:spcBef>
              <a:spcAft>
                <a:spcPct val="0"/>
              </a:spcAft>
              <a:buClrTx/>
              <a:buSzTx/>
              <a:buFont typeface="+mj-lt"/>
              <a:buNone/>
              <a:tabLst/>
              <a:defRPr/>
            </a:pPr>
            <a:r>
              <a:rPr lang="en-GB" sz="1200" b="0" kern="0" dirty="0" smtClean="0">
                <a:solidFill>
                  <a:srgbClr val="000099"/>
                </a:solidFill>
                <a:latin typeface="Arial" charset="0"/>
                <a:ea typeface="+mn-ea"/>
                <a:cs typeface="+mn-cs"/>
              </a:rPr>
              <a:t>There’s lots of examples of where the</a:t>
            </a:r>
            <a:r>
              <a:rPr lang="en-GB" sz="1200" b="0" kern="0" baseline="0" dirty="0" smtClean="0">
                <a:solidFill>
                  <a:srgbClr val="000099"/>
                </a:solidFill>
                <a:latin typeface="Arial" charset="0"/>
                <a:ea typeface="+mn-ea"/>
                <a:cs typeface="+mn-cs"/>
              </a:rPr>
              <a:t> VATES features have been useful in </a:t>
            </a:r>
            <a:r>
              <a:rPr lang="en-GB" sz="1200" b="0" kern="0" baseline="0" dirty="0" err="1" smtClean="0">
                <a:solidFill>
                  <a:srgbClr val="000099"/>
                </a:solidFill>
                <a:latin typeface="Arial" charset="0"/>
                <a:ea typeface="+mn-ea"/>
                <a:cs typeface="+mn-cs"/>
              </a:rPr>
              <a:t>Mantid</a:t>
            </a:r>
            <a:r>
              <a:rPr lang="en-GB" sz="1200" b="0" kern="0" baseline="0" dirty="0" smtClean="0">
                <a:solidFill>
                  <a:srgbClr val="000099"/>
                </a:solidFill>
                <a:latin typeface="Arial" charset="0"/>
                <a:ea typeface="+mn-ea"/>
                <a:cs typeface="+mn-cs"/>
              </a:rPr>
              <a:t> and the reverse is also true.</a:t>
            </a:r>
          </a:p>
          <a:p>
            <a:pPr marL="0" marR="0" lvl="0" indent="0" algn="l" defTabSz="914400" rtl="0" eaLnBrk="0" fontAlgn="base" latinLnBrk="0" hangingPunct="0">
              <a:lnSpc>
                <a:spcPct val="100000"/>
              </a:lnSpc>
              <a:spcBef>
                <a:spcPct val="20000"/>
              </a:spcBef>
              <a:spcAft>
                <a:spcPct val="0"/>
              </a:spcAft>
              <a:buClrTx/>
              <a:buSzTx/>
              <a:buFont typeface="+mj-lt"/>
              <a:buNone/>
              <a:tabLst/>
              <a:defRPr/>
            </a:pPr>
            <a:endParaRPr lang="en-GB" sz="1200" b="0" kern="0" baseline="0" dirty="0" smtClean="0">
              <a:solidFill>
                <a:srgbClr val="000099"/>
              </a:solidFill>
              <a:latin typeface="Arial"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mj-lt"/>
              <a:buNone/>
              <a:tabLst/>
              <a:defRPr/>
            </a:pPr>
            <a:r>
              <a:rPr lang="en-GB" sz="1200" b="0" kern="0" baseline="0" dirty="0" smtClean="0">
                <a:solidFill>
                  <a:srgbClr val="000099"/>
                </a:solidFill>
                <a:latin typeface="Arial" charset="0"/>
                <a:ea typeface="+mn-ea"/>
                <a:cs typeface="+mn-cs"/>
              </a:rPr>
              <a:t>Here are some examples.</a:t>
            </a:r>
            <a:r>
              <a:rPr lang="en-GB" sz="1200" b="0" kern="0" dirty="0" smtClean="0">
                <a:solidFill>
                  <a:srgbClr val="000099"/>
                </a:solidFill>
                <a:latin typeface="Arial" charset="0"/>
                <a:ea typeface="+mn-ea"/>
                <a:cs typeface="+mn-cs"/>
              </a:rPr>
              <a:t> </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endParaRPr lang="en-GB" sz="1200" b="0" kern="0" dirty="0" smtClean="0">
              <a:solidFill>
                <a:srgbClr val="000099"/>
              </a:solidFill>
              <a:latin typeface="Arial" charset="0"/>
              <a:ea typeface="+mn-ea"/>
              <a:cs typeface="+mn-cs"/>
            </a:endParaRP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Fly head (High resolution of the </a:t>
            </a:r>
            <a:r>
              <a:rPr lang="en-GB" sz="1200" b="0" kern="0" dirty="0" err="1" smtClean="0">
                <a:solidFill>
                  <a:srgbClr val="000099"/>
                </a:solidFill>
                <a:latin typeface="Arial" charset="0"/>
                <a:ea typeface="+mn-ea"/>
                <a:cs typeface="+mn-cs"/>
              </a:rPr>
              <a:t>MDEventWorkspace</a:t>
            </a:r>
            <a:r>
              <a:rPr lang="en-GB" sz="1200" b="0" kern="0" dirty="0" smtClean="0">
                <a:solidFill>
                  <a:srgbClr val="000099"/>
                </a:solidFill>
                <a:latin typeface="Arial" charset="0"/>
                <a:ea typeface="+mn-ea"/>
                <a:cs typeface="+mn-cs"/>
              </a:rPr>
              <a:t>, without</a:t>
            </a:r>
            <a:r>
              <a:rPr lang="en-GB" sz="1200" b="0" kern="0" baseline="0" dirty="0" smtClean="0">
                <a:solidFill>
                  <a:srgbClr val="000099"/>
                </a:solidFill>
                <a:latin typeface="Arial" charset="0"/>
                <a:ea typeface="+mn-ea"/>
                <a:cs typeface="+mn-cs"/>
              </a:rPr>
              <a:t> the high memory cost). Sparse data.</a:t>
            </a:r>
            <a:endParaRPr lang="en-GB" sz="1200" b="0" kern="0" dirty="0" smtClean="0">
              <a:solidFill>
                <a:srgbClr val="000099"/>
              </a:solidFill>
              <a:latin typeface="Arial" charset="0"/>
              <a:ea typeface="+mn-ea"/>
              <a:cs typeface="+mn-cs"/>
            </a:endParaRP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Instrument view using MD Algorithms</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err="1" smtClean="0">
                <a:solidFill>
                  <a:srgbClr val="000099"/>
                </a:solidFill>
                <a:latin typeface="Arial" charset="0"/>
                <a:ea typeface="+mn-ea"/>
                <a:cs typeface="+mn-cs"/>
              </a:rPr>
              <a:t>QueryMDWorkspace</a:t>
            </a:r>
            <a:endParaRPr lang="en-GB" sz="1200" b="0" kern="0" dirty="0" smtClean="0">
              <a:solidFill>
                <a:srgbClr val="000099"/>
              </a:solidFill>
              <a:latin typeface="Arial" charset="0"/>
              <a:ea typeface="+mn-ea"/>
              <a:cs typeface="+mn-cs"/>
            </a:endParaRP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err="1" smtClean="0">
                <a:solidFill>
                  <a:srgbClr val="000099"/>
                </a:solidFill>
                <a:latin typeface="Arial" charset="0"/>
                <a:ea typeface="+mn-ea"/>
                <a:cs typeface="+mn-cs"/>
              </a:rPr>
              <a:t>plotMD</a:t>
            </a:r>
            <a:endParaRPr lang="en-GB" sz="1200" b="0" kern="0" dirty="0" smtClean="0">
              <a:solidFill>
                <a:srgbClr val="000099"/>
              </a:solidFill>
              <a:latin typeface="Arial" charset="0"/>
              <a:ea typeface="+mn-ea"/>
              <a:cs typeface="+mn-cs"/>
            </a:endParaRP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PSI using </a:t>
            </a:r>
            <a:r>
              <a:rPr lang="en-GB" sz="1200" b="0" kern="0" dirty="0" err="1" smtClean="0">
                <a:solidFill>
                  <a:srgbClr val="000099"/>
                </a:solidFill>
                <a:latin typeface="Arial" charset="0"/>
                <a:ea typeface="+mn-ea"/>
                <a:cs typeface="+mn-cs"/>
              </a:rPr>
              <a:t>Mantid</a:t>
            </a:r>
            <a:endParaRPr lang="en-GB" sz="1200" b="0" kern="0" dirty="0" smtClean="0">
              <a:solidFill>
                <a:srgbClr val="000099"/>
              </a:solidFill>
              <a:latin typeface="Arial" charset="0"/>
              <a:ea typeface="+mn-ea"/>
              <a:cs typeface="+mn-cs"/>
            </a:endParaRP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Connected Component Analysis</a:t>
            </a:r>
          </a:p>
          <a:p>
            <a:endParaRPr lang="en-US"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16</a:t>
            </a:fld>
            <a:endParaRPr lang="en-GB"/>
          </a:p>
        </p:txBody>
      </p:sp>
    </p:spTree>
    <p:extLst>
      <p:ext uri="{BB962C8B-B14F-4D97-AF65-F5344CB8AC3E}">
        <p14:creationId xmlns:p14="http://schemas.microsoft.com/office/powerpoint/2010/main" val="1259910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baseline="0" dirty="0" smtClean="0"/>
              <a:t>Don’t properly account for solid angle or incidents flux during Horace scans. </a:t>
            </a:r>
            <a:r>
              <a:rPr lang="en-GB" baseline="0" dirty="0" err="1" smtClean="0"/>
              <a:t>Therfore</a:t>
            </a:r>
            <a:r>
              <a:rPr lang="en-GB" baseline="0" dirty="0" smtClean="0"/>
              <a:t> are not correctly able to merge and normalize multiple scans.</a:t>
            </a:r>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17</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Containers</a:t>
            </a:r>
            <a:r>
              <a:rPr lang="en-GB" baseline="0" dirty="0" smtClean="0"/>
              <a:t> and processing algorithmic steps are required for multidimensional data. We need flexibility both in terms of the dimensionality of the data, and the ability to change and adapt the pipelines we assemble. </a:t>
            </a:r>
          </a:p>
          <a:p>
            <a:endParaRPr lang="en-GB" baseline="0" dirty="0" smtClean="0"/>
          </a:p>
          <a:p>
            <a:r>
              <a:rPr lang="en-GB" baseline="0" dirty="0" smtClean="0"/>
              <a:t>We need the ability to both support </a:t>
            </a:r>
            <a:r>
              <a:rPr lang="en-GB" baseline="0" dirty="0" err="1" smtClean="0"/>
              <a:t>Histogrammed</a:t>
            </a:r>
            <a:r>
              <a:rPr lang="en-GB" baseline="0" dirty="0" smtClean="0"/>
              <a:t> data, and Sparse data effectively in a multidimensional format. We need the ability to easily perform common operations on the data, such as addition and subtraction, merging, </a:t>
            </a:r>
            <a:r>
              <a:rPr lang="en-GB" baseline="0" dirty="0" err="1" smtClean="0"/>
              <a:t>rebinning</a:t>
            </a:r>
            <a:r>
              <a:rPr lang="en-GB" baseline="0" dirty="0" smtClean="0"/>
              <a:t> etc.</a:t>
            </a:r>
          </a:p>
          <a:p>
            <a:endParaRPr lang="en-GB" baseline="0" dirty="0" smtClean="0"/>
          </a:p>
          <a:p>
            <a:r>
              <a:rPr lang="en-GB" baseline="0" dirty="0" smtClean="0"/>
              <a:t>We need the ability to visualize multidimensional data at any point, and also the ability to drive algorithmic steps in the visualisation mode in-situ. </a:t>
            </a:r>
          </a:p>
          <a:p>
            <a:endParaRPr lang="en-GB" baseline="0" dirty="0" smtClean="0"/>
          </a:p>
          <a:p>
            <a:r>
              <a:rPr lang="en-GB" baseline="0" dirty="0" smtClean="0"/>
              <a:t>We need the ability to simulate multidimensional data and to provide fitting features.</a:t>
            </a:r>
          </a:p>
          <a:p>
            <a:endParaRPr lang="en-GB" baseline="0" dirty="0" smtClean="0"/>
          </a:p>
          <a:p>
            <a:r>
              <a:rPr lang="en-GB" baseline="0" dirty="0" smtClean="0"/>
              <a:t>All this should work cross platform and be supported with regular releases.</a:t>
            </a:r>
          </a:p>
          <a:p>
            <a:endParaRPr lang="en-GB" baseline="0" dirty="0" smtClean="0"/>
          </a:p>
          <a:p>
            <a:r>
              <a:rPr lang="en-GB" baseline="0" dirty="0" smtClean="0"/>
              <a:t> </a:t>
            </a:r>
          </a:p>
          <a:p>
            <a:endParaRPr lang="en-GB"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3</a:t>
            </a:fld>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Our</a:t>
            </a:r>
            <a:r>
              <a:rPr lang="en-GB" baseline="0" dirty="0" smtClean="0"/>
              <a:t> primary design choice as a platform for the work has been </a:t>
            </a:r>
            <a:r>
              <a:rPr lang="en-GB" baseline="0" dirty="0" err="1" smtClean="0"/>
              <a:t>Mantid</a:t>
            </a:r>
            <a:r>
              <a:rPr lang="en-GB" baseline="0" dirty="0" smtClean="0"/>
              <a:t>.</a:t>
            </a:r>
          </a:p>
          <a:p>
            <a:endParaRPr lang="en-GB" baseline="0" dirty="0" smtClean="0"/>
          </a:p>
          <a:p>
            <a:r>
              <a:rPr lang="en-GB" baseline="0" dirty="0" smtClean="0"/>
              <a:t>Joint project that started running in 2007, with the SNS joining the collaboration in 2010.</a:t>
            </a:r>
          </a:p>
          <a:p>
            <a:endParaRPr lang="en-GB" baseline="0" dirty="0" smtClean="0"/>
          </a:p>
          <a:p>
            <a:r>
              <a:rPr lang="en-GB" baseline="0" dirty="0" smtClean="0"/>
              <a:t>The </a:t>
            </a:r>
            <a:r>
              <a:rPr lang="en-GB" baseline="0" dirty="0" err="1" smtClean="0"/>
              <a:t>Mantid</a:t>
            </a:r>
            <a:r>
              <a:rPr lang="en-GB" baseline="0" dirty="0" smtClean="0"/>
              <a:t> project was appealing particularly because:</a:t>
            </a:r>
          </a:p>
          <a:p>
            <a:endParaRPr lang="en-GB"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4</a:t>
            </a:fld>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Another design choice has been to use </a:t>
            </a:r>
            <a:r>
              <a:rPr lang="en-GB" dirty="0" err="1" smtClean="0"/>
              <a:t>ParaView</a:t>
            </a:r>
            <a:r>
              <a:rPr lang="en-GB" dirty="0" smtClean="0"/>
              <a:t>.</a:t>
            </a:r>
            <a:r>
              <a:rPr lang="en-GB" baseline="0" dirty="0" smtClean="0"/>
              <a:t> </a:t>
            </a:r>
            <a:r>
              <a:rPr lang="en-GB" baseline="0" dirty="0" err="1" smtClean="0"/>
              <a:t>ParaView</a:t>
            </a:r>
            <a:r>
              <a:rPr lang="en-GB" baseline="0" dirty="0" smtClean="0"/>
              <a:t> is a mature technology that has been developed as a collaboration between </a:t>
            </a:r>
            <a:r>
              <a:rPr lang="en-GB" baseline="0" dirty="0" err="1" smtClean="0"/>
              <a:t>KitWare</a:t>
            </a:r>
            <a:r>
              <a:rPr lang="en-GB" baseline="0" dirty="0" smtClean="0"/>
              <a:t>, and various US national labs, such as Los Alamos and Sandia.</a:t>
            </a:r>
            <a:endParaRPr lang="en-GB" dirty="0" smtClean="0"/>
          </a:p>
          <a:p>
            <a:endParaRPr lang="en-GB" dirty="0" smtClean="0"/>
          </a:p>
          <a:p>
            <a:r>
              <a:rPr lang="en-GB" dirty="0" smtClean="0"/>
              <a:t>Has been used for</a:t>
            </a:r>
            <a:r>
              <a:rPr lang="en-GB" baseline="0" dirty="0" smtClean="0"/>
              <a:t> visualizing terabytes of data</a:t>
            </a:r>
          </a:p>
          <a:p>
            <a:r>
              <a:rPr lang="en-GB" baseline="0" dirty="0" smtClean="0"/>
              <a:t>Very powerful user interface</a:t>
            </a:r>
          </a:p>
          <a:p>
            <a:pPr marL="0" marR="0" indent="0" algn="l" defTabSz="914400" rtl="0" eaLnBrk="0" fontAlgn="base" latinLnBrk="0" hangingPunct="0">
              <a:lnSpc>
                <a:spcPct val="100000"/>
              </a:lnSpc>
              <a:spcBef>
                <a:spcPct val="30000"/>
              </a:spcBef>
              <a:spcAft>
                <a:spcPct val="0"/>
              </a:spcAft>
              <a:buClrTx/>
              <a:buSzTx/>
              <a:buFontTx/>
              <a:buNone/>
              <a:tabLst/>
              <a:defRPr/>
            </a:pPr>
            <a:r>
              <a:rPr lang="en-GB" baseline="0" dirty="0" smtClean="0"/>
              <a:t>Well supported. </a:t>
            </a:r>
          </a:p>
          <a:p>
            <a:pPr marL="0" marR="0" indent="0" algn="l" defTabSz="914400" rtl="0" eaLnBrk="0" fontAlgn="base" latinLnBrk="0" hangingPunct="0">
              <a:lnSpc>
                <a:spcPct val="100000"/>
              </a:lnSpc>
              <a:spcBef>
                <a:spcPct val="30000"/>
              </a:spcBef>
              <a:spcAft>
                <a:spcPct val="0"/>
              </a:spcAft>
              <a:buClrTx/>
              <a:buSzTx/>
              <a:buFontTx/>
              <a:buNone/>
              <a:tabLst/>
              <a:defRPr/>
            </a:pPr>
            <a:r>
              <a:rPr lang="en-GB" baseline="0" dirty="0" smtClean="0"/>
              <a:t>Easily pluggable in terms of filters and loaders, but also</a:t>
            </a:r>
          </a:p>
          <a:p>
            <a:r>
              <a:rPr lang="en-GB" baseline="0" dirty="0" smtClean="0"/>
              <a:t>Options for customisation of the user interface itself.</a:t>
            </a:r>
            <a:endParaRPr lang="en-GB"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5</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community has provided a lot of good and successful tools. Horace, </a:t>
            </a:r>
            <a:r>
              <a:rPr lang="en-US" baseline="0" dirty="0" err="1" smtClean="0"/>
              <a:t>Tobyfit</a:t>
            </a:r>
            <a:r>
              <a:rPr lang="en-US" baseline="0" dirty="0" smtClean="0"/>
              <a:t>, </a:t>
            </a:r>
            <a:r>
              <a:rPr lang="en-US" baseline="0" dirty="0" err="1" smtClean="0"/>
              <a:t>Mslice</a:t>
            </a:r>
            <a:r>
              <a:rPr lang="en-US" baseline="0" dirty="0" smtClean="0"/>
              <a:t>, Dave, </a:t>
            </a:r>
            <a:r>
              <a:rPr lang="en-US" baseline="0" dirty="0" err="1" smtClean="0"/>
              <a:t>Isaw</a:t>
            </a:r>
            <a:r>
              <a:rPr lang="en-US" baseline="0" dirty="0" smtClean="0"/>
              <a:t> and others have all been used to steer the development. We have also been fortunate enough to have input from some of the developers of these tools at various points in the project.</a:t>
            </a:r>
          </a:p>
          <a:p>
            <a:endParaRPr lang="en-US" baseline="0" dirty="0" smtClean="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6</a:t>
            </a:fld>
            <a:endParaRPr lang="en-GB"/>
          </a:p>
        </p:txBody>
      </p:sp>
    </p:spTree>
    <p:extLst>
      <p:ext uri="{BB962C8B-B14F-4D97-AF65-F5344CB8AC3E}">
        <p14:creationId xmlns:p14="http://schemas.microsoft.com/office/powerpoint/2010/main" val="2905340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This is a historic view of the project leading up to the last </a:t>
            </a:r>
            <a:r>
              <a:rPr lang="en-GB" dirty="0" err="1" smtClean="0"/>
              <a:t>Nobugs</a:t>
            </a:r>
            <a:r>
              <a:rPr lang="en-GB" dirty="0" smtClean="0"/>
              <a:t> meeting. I’ve selected</a:t>
            </a:r>
            <a:r>
              <a:rPr lang="en-GB" baseline="0" dirty="0" smtClean="0"/>
              <a:t> a few important milestones to fit onto the timeline, such as the development of the 2D </a:t>
            </a:r>
            <a:r>
              <a:rPr lang="en-GB" baseline="0" dirty="0" err="1" smtClean="0"/>
              <a:t>SliceViewer</a:t>
            </a:r>
            <a:r>
              <a:rPr lang="en-GB" baseline="0" dirty="0" smtClean="0"/>
              <a:t>, and the introduction of Binary MD Algorithms.</a:t>
            </a:r>
            <a:endParaRPr lang="en-GB"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7</a:t>
            </a:fld>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is an overview of the project from the last no-bugs meeting to the present. </a:t>
            </a:r>
            <a:r>
              <a:rPr lang="en-US" dirty="0" err="1" smtClean="0"/>
              <a:t>Mantid</a:t>
            </a:r>
            <a:r>
              <a:rPr lang="en-US" dirty="0" smtClean="0"/>
              <a:t> and</a:t>
            </a:r>
            <a:r>
              <a:rPr lang="en-US" baseline="0" dirty="0" smtClean="0"/>
              <a:t> VATES are packaged together so the releases are identical. At the top we show the major releases of </a:t>
            </a:r>
            <a:r>
              <a:rPr lang="en-US" baseline="0" dirty="0" err="1" smtClean="0"/>
              <a:t>Mantid</a:t>
            </a:r>
            <a:r>
              <a:rPr lang="en-US" baseline="0" dirty="0" smtClean="0"/>
              <a:t> during that period. Again, I’ve added milestones for some of the important developments. You’ll see that there’s been a number of improvements and additions since the last time we met. I’ll be talking about some of these in more details.</a:t>
            </a:r>
            <a:endParaRPr lang="en-US"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8</a:t>
            </a:fld>
            <a:endParaRPr lang="en-GB"/>
          </a:p>
        </p:txBody>
      </p:sp>
    </p:spTree>
    <p:extLst>
      <p:ext uri="{BB962C8B-B14F-4D97-AF65-F5344CB8AC3E}">
        <p14:creationId xmlns:p14="http://schemas.microsoft.com/office/powerpoint/2010/main" val="1616025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built into</a:t>
            </a:r>
            <a:r>
              <a:rPr lang="en-US" baseline="0" dirty="0" smtClean="0"/>
              <a:t> the 3D </a:t>
            </a:r>
            <a:r>
              <a:rPr lang="en-US" baseline="0" dirty="0" err="1" smtClean="0"/>
              <a:t>visualisation</a:t>
            </a:r>
            <a:r>
              <a:rPr lang="en-US" baseline="0" dirty="0" smtClean="0"/>
              <a:t> the ability to switch between coordinate systems.</a:t>
            </a:r>
          </a:p>
          <a:p>
            <a:endParaRPr lang="en-US" baseline="0" dirty="0" smtClean="0"/>
          </a:p>
          <a:p>
            <a:r>
              <a:rPr lang="en-US" baseline="0" dirty="0" smtClean="0"/>
              <a:t>Quite a bit of work on the part of both </a:t>
            </a:r>
            <a:r>
              <a:rPr lang="en-US" baseline="0" dirty="0" err="1" smtClean="0"/>
              <a:t>Kitware</a:t>
            </a:r>
            <a:r>
              <a:rPr lang="en-US" baseline="0" dirty="0" smtClean="0"/>
              <a:t> and our team to achieve this. This was done as part of a larger piece of work, that involved us passing on some of our home-grown features to </a:t>
            </a:r>
            <a:r>
              <a:rPr lang="en-US" baseline="0" dirty="0" err="1" smtClean="0"/>
              <a:t>ParaView</a:t>
            </a:r>
            <a:r>
              <a:rPr lang="en-US" baseline="0" dirty="0" smtClean="0"/>
              <a:t>, as well as a number of changes on their side to improve the flexibility of some of their representations.</a:t>
            </a:r>
          </a:p>
          <a:p>
            <a:endParaRPr lang="en-US" baseline="0" dirty="0" smtClean="0"/>
          </a:p>
          <a:p>
            <a:r>
              <a:rPr lang="en-US" baseline="0" dirty="0" smtClean="0"/>
              <a:t>The B matrix is used to provide the transform from triclinic to orthonormal. </a:t>
            </a:r>
          </a:p>
          <a:p>
            <a:endParaRPr lang="en-US" baseline="0"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i="1" kern="0" dirty="0" smtClean="0">
                <a:cs typeface="Arial"/>
              </a:rPr>
              <a:t>Figure</a:t>
            </a:r>
            <a:r>
              <a:rPr lang="en-US" sz="1200" i="1" kern="0" baseline="0" dirty="0" smtClean="0">
                <a:cs typeface="Arial"/>
              </a:rPr>
              <a:t> 1: Br_PHCX_75_E0 measured where?</a:t>
            </a:r>
            <a:endParaRPr lang="en-US" baseline="0"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i="1" kern="0" dirty="0" smtClean="0">
                <a:cs typeface="Arial"/>
              </a:rPr>
              <a:t>Figure</a:t>
            </a:r>
            <a:r>
              <a:rPr lang="en-US" sz="1200" i="1" kern="0" baseline="0" dirty="0" smtClean="0">
                <a:cs typeface="Arial"/>
              </a:rPr>
              <a:t> 2: </a:t>
            </a:r>
            <a:r>
              <a:rPr lang="en-US" sz="1200" i="1" kern="0" dirty="0" smtClean="0">
                <a:cs typeface="Arial"/>
              </a:rPr>
              <a:t>A non-orthogonal 3D projection of Spin Waves in </a:t>
            </a:r>
            <a:r>
              <a:rPr lang="en-US" sz="1200" i="1" kern="0" dirty="0" err="1" smtClean="0">
                <a:cs typeface="Arial"/>
              </a:rPr>
              <a:t>Gd</a:t>
            </a:r>
            <a:r>
              <a:rPr lang="en-US" sz="1200" i="1" kern="0" dirty="0" smtClean="0">
                <a:cs typeface="Arial"/>
              </a:rPr>
              <a:t> as measured on SEQUOIA.</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9</a:t>
            </a:fld>
            <a:endParaRPr lang="en-GB"/>
          </a:p>
        </p:txBody>
      </p:sp>
    </p:spTree>
    <p:extLst>
      <p:ext uri="{BB962C8B-B14F-4D97-AF65-F5344CB8AC3E}">
        <p14:creationId xmlns:p14="http://schemas.microsoft.com/office/powerpoint/2010/main" val="1045367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0" fontAlgn="base" latinLnBrk="0" hangingPunct="0">
              <a:lnSpc>
                <a:spcPct val="100000"/>
              </a:lnSpc>
              <a:spcBef>
                <a:spcPct val="20000"/>
              </a:spcBef>
              <a:spcAft>
                <a:spcPct val="0"/>
              </a:spcAft>
              <a:buClrTx/>
              <a:buSzTx/>
              <a:tabLst/>
              <a:defRPr/>
            </a:pPr>
            <a:r>
              <a:rPr kumimoji="0" lang="en-GB" sz="2000" b="0" i="0" u="none" strike="noStrike" kern="0" cap="none" spc="0" normalizeH="0" baseline="0" noProof="0" dirty="0" smtClean="0">
                <a:ln>
                  <a:noFill/>
                </a:ln>
                <a:solidFill>
                  <a:srgbClr val="000099"/>
                </a:solidFill>
                <a:effectLst/>
                <a:uLnTx/>
                <a:uFillTx/>
                <a:latin typeface="Arial" charset="0"/>
                <a:ea typeface="+mn-ea"/>
                <a:cs typeface="+mn-cs"/>
              </a:rPr>
              <a:t>	Visualisation   </a:t>
            </a:r>
            <a:r>
              <a:rPr kumimoji="0" lang="en-GB" sz="2000" b="0" i="0" u="none" strike="noStrike" kern="0" cap="none" spc="0" normalizeH="0" baseline="0" noProof="0" dirty="0" smtClean="0">
                <a:ln>
                  <a:noFill/>
                </a:ln>
                <a:solidFill>
                  <a:srgbClr val="000099"/>
                </a:solidFill>
                <a:effectLst/>
                <a:uLnTx/>
                <a:uFillTx/>
                <a:latin typeface="Arial" charset="0"/>
                <a:ea typeface="+mn-ea"/>
                <a:cs typeface="+mn-cs"/>
                <a:sym typeface="Wingdings" pitchFamily="2" charset="2"/>
              </a:rPr>
              <a:t></a:t>
            </a:r>
            <a:r>
              <a:rPr lang="en-GB" sz="2000" b="0" kern="0" dirty="0" smtClean="0">
                <a:solidFill>
                  <a:srgbClr val="000099"/>
                </a:solidFill>
                <a:latin typeface="Arial" charset="0"/>
                <a:ea typeface="+mn-ea"/>
                <a:cs typeface="+mn-cs"/>
                <a:sym typeface="Wingdings" pitchFamily="2" charset="2"/>
              </a:rPr>
              <a:t>  model fitting/simulation</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GB" sz="2000" b="0" i="0" u="none" strike="noStrike" kern="0" cap="none" spc="0" normalizeH="0" baseline="0" noProof="0" dirty="0" smtClean="0">
              <a:ln>
                <a:noFill/>
              </a:ln>
              <a:solidFill>
                <a:srgbClr val="000099"/>
              </a:solidFill>
              <a:effectLst/>
              <a:uLnTx/>
              <a:uFillTx/>
              <a:latin typeface="Arial" charset="0"/>
              <a:ea typeface="+mn-ea"/>
              <a:cs typeface="+mn-cs"/>
            </a:endParaRPr>
          </a:p>
          <a:p>
            <a:pPr marL="342900" indent="-342900" eaLnBrk="0" hangingPunct="0">
              <a:spcBef>
                <a:spcPct val="20000"/>
              </a:spcBef>
              <a:buFontTx/>
              <a:buChar char="•"/>
            </a:pPr>
            <a:r>
              <a:rPr lang="en-GB" sz="2000" b="0" kern="0" dirty="0" smtClean="0">
                <a:solidFill>
                  <a:srgbClr val="000099"/>
                </a:solidFill>
              </a:rPr>
              <a:t>Highly iterative procedure</a:t>
            </a:r>
          </a:p>
          <a:p>
            <a:pPr marL="342900" indent="-342900" eaLnBrk="0" hangingPunct="0">
              <a:spcBef>
                <a:spcPct val="20000"/>
              </a:spcBef>
              <a:buFontTx/>
              <a:buChar char="•"/>
            </a:pPr>
            <a:r>
              <a:rPr lang="en-GB" sz="2000" b="0" kern="0" dirty="0" smtClean="0">
                <a:solidFill>
                  <a:srgbClr val="000099"/>
                </a:solidFill>
              </a:rPr>
              <a:t>Require seamless integration with </a:t>
            </a:r>
            <a:r>
              <a:rPr lang="en-GB" sz="2000" b="0" kern="0" dirty="0" err="1" smtClean="0">
                <a:solidFill>
                  <a:srgbClr val="000099"/>
                </a:solidFill>
              </a:rPr>
              <a:t>Mantid</a:t>
            </a:r>
            <a:r>
              <a:rPr lang="en-GB" sz="2000" b="0" kern="0" dirty="0" smtClean="0">
                <a:solidFill>
                  <a:srgbClr val="000099"/>
                </a:solidFill>
              </a:rPr>
              <a:t> and visualisation</a:t>
            </a:r>
          </a:p>
          <a:p>
            <a:pPr marL="342900" indent="-342900" eaLnBrk="0" hangingPunct="0">
              <a:spcBef>
                <a:spcPct val="20000"/>
              </a:spcBef>
              <a:buFontTx/>
              <a:buChar char="•"/>
            </a:pPr>
            <a:r>
              <a:rPr lang="en-GB" sz="2000" b="0" kern="0" dirty="0" smtClean="0">
                <a:solidFill>
                  <a:srgbClr val="000099"/>
                </a:solidFill>
              </a:rPr>
              <a:t>Allow user-supplied models for scattering</a:t>
            </a:r>
          </a:p>
          <a:p>
            <a:pPr marL="800100" lvl="1" indent="-342900" eaLnBrk="0" hangingPunct="0">
              <a:spcBef>
                <a:spcPct val="20000"/>
              </a:spcBef>
              <a:buFontTx/>
              <a:buChar char="-"/>
            </a:pPr>
            <a:r>
              <a:rPr lang="en-GB" b="0" kern="0" dirty="0" smtClean="0">
                <a:solidFill>
                  <a:srgbClr val="006600"/>
                </a:solidFill>
              </a:rPr>
              <a:t>‘foreground’:  typically global across dataset + resolution</a:t>
            </a:r>
          </a:p>
          <a:p>
            <a:pPr marL="800100" lvl="1" indent="-342900" eaLnBrk="0" hangingPunct="0">
              <a:spcBef>
                <a:spcPct val="20000"/>
              </a:spcBef>
              <a:buFontTx/>
              <a:buChar char="-"/>
            </a:pPr>
            <a:r>
              <a:rPr lang="en-GB" b="0" kern="0" dirty="0" smtClean="0">
                <a:solidFill>
                  <a:srgbClr val="006600"/>
                </a:solidFill>
              </a:rPr>
              <a:t>‘background’: simple (e.g. Linear background), no resolution</a:t>
            </a:r>
          </a:p>
          <a:p>
            <a:pPr marL="800100" lvl="1" indent="-342900" eaLnBrk="0" hangingPunct="0">
              <a:spcBef>
                <a:spcPct val="20000"/>
              </a:spcBef>
              <a:buFontTx/>
              <a:buChar char="-"/>
            </a:pPr>
            <a:endParaRPr lang="en-GB" b="0" kern="0" dirty="0" smtClean="0">
              <a:solidFill>
                <a:srgbClr val="006600"/>
              </a:solidFill>
            </a:endParaRPr>
          </a:p>
          <a:p>
            <a:pPr marL="342900" indent="-342900" eaLnBrk="0" hangingPunct="0">
              <a:spcBef>
                <a:spcPct val="20000"/>
              </a:spcBef>
              <a:buFontTx/>
              <a:buChar char="•"/>
            </a:pPr>
            <a:r>
              <a:rPr lang="en-GB" sz="2000" b="0" kern="0" dirty="0" smtClean="0">
                <a:solidFill>
                  <a:srgbClr val="000099"/>
                </a:solidFill>
              </a:rPr>
              <a:t>Fits in with existing </a:t>
            </a:r>
            <a:r>
              <a:rPr lang="en-GB" sz="2000" b="0" kern="0" dirty="0" err="1" smtClean="0">
                <a:solidFill>
                  <a:srgbClr val="000099"/>
                </a:solidFill>
              </a:rPr>
              <a:t>Mantid</a:t>
            </a:r>
            <a:r>
              <a:rPr lang="en-GB" sz="2000" b="0" kern="0" dirty="0" smtClean="0">
                <a:solidFill>
                  <a:srgbClr val="000099"/>
                </a:solidFill>
              </a:rPr>
              <a:t> Fit framework</a:t>
            </a:r>
            <a:endParaRPr kumimoji="0" lang="en-GB" sz="2000" b="0" i="0" u="none" strike="noStrike" kern="0" cap="none" spc="0" normalizeH="0" baseline="0" noProof="0" dirty="0" smtClean="0">
              <a:ln>
                <a:noFill/>
              </a:ln>
              <a:solidFill>
                <a:srgbClr val="000099"/>
              </a:solidFill>
              <a:effectLst/>
              <a:uLnTx/>
              <a:uFillTx/>
              <a:latin typeface="Arial"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GB" sz="2000" b="0" i="0" u="none" strike="noStrike" kern="0" cap="none" spc="0" normalizeH="0" baseline="0" noProof="0" dirty="0" smtClean="0">
                <a:ln>
                  <a:noFill/>
                </a:ln>
                <a:solidFill>
                  <a:srgbClr val="000099"/>
                </a:solidFill>
                <a:effectLst/>
                <a:uLnTx/>
                <a:uFillTx/>
                <a:latin typeface="Arial" charset="0"/>
                <a:ea typeface="+mn-ea"/>
                <a:cs typeface="+mn-cs"/>
              </a:rPr>
              <a:t>Resolution/Foreground/Background models follow existing “plug-and-play” pattern:</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en-GB" sz="2000" b="0" i="0" u="none" strike="noStrike" kern="0" cap="none" spc="0" normalizeH="0" baseline="0" noProof="0" dirty="0" smtClean="0">
                <a:ln>
                  <a:noFill/>
                </a:ln>
                <a:solidFill>
                  <a:srgbClr val="000099"/>
                </a:solidFill>
                <a:effectLst/>
                <a:uLnTx/>
                <a:uFillTx/>
                <a:latin typeface="Arial" charset="0"/>
                <a:ea typeface="+mn-ea"/>
                <a:cs typeface="+mn-cs"/>
              </a:rPr>
              <a:t>Fit/Simulate works on common interface</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en-GB" sz="2000" b="0" i="0" u="none" strike="noStrike" kern="0" cap="none" spc="0" normalizeH="0" baseline="0" noProof="0" dirty="0" smtClean="0">
                <a:ln>
                  <a:noFill/>
                </a:ln>
                <a:solidFill>
                  <a:srgbClr val="000099"/>
                </a:solidFill>
                <a:effectLst/>
                <a:uLnTx/>
                <a:uFillTx/>
                <a:latin typeface="Arial" charset="0"/>
                <a:ea typeface="+mn-ea"/>
                <a:cs typeface="+mn-cs"/>
              </a:rPr>
              <a:t>Allows any number of resolution, foreground &amp; background models to be defined</a:t>
            </a:r>
          </a:p>
          <a:p>
            <a:endParaRPr lang="en-US"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10</a:t>
            </a:fld>
            <a:endParaRPr lang="en-GB"/>
          </a:p>
        </p:txBody>
      </p:sp>
    </p:spTree>
    <p:extLst>
      <p:ext uri="{BB962C8B-B14F-4D97-AF65-F5344CB8AC3E}">
        <p14:creationId xmlns:p14="http://schemas.microsoft.com/office/powerpoint/2010/main" val="1046310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3.png"/><Relationship Id="rId1" Type="http://schemas.openxmlformats.org/officeDocument/2006/relationships/slideMaster" Target="../slideMasters/slideMaster2.xml"/><Relationship Id="rId2" Type="http://schemas.openxmlformats.org/officeDocument/2006/relationships/image" Target="../media/image5.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 descr="isissmallbottom"/>
          <p:cNvPicPr>
            <a:picLocks noChangeAspect="1" noChangeArrowheads="1"/>
          </p:cNvPicPr>
          <p:nvPr/>
        </p:nvPicPr>
        <p:blipFill>
          <a:blip r:embed="rId2" cstate="print"/>
          <a:srcRect/>
          <a:stretch>
            <a:fillRect/>
          </a:stretch>
        </p:blipFill>
        <p:spPr bwMode="auto">
          <a:xfrm>
            <a:off x="0" y="5360988"/>
            <a:ext cx="9144000" cy="1497012"/>
          </a:xfrm>
          <a:prstGeom prst="rect">
            <a:avLst/>
          </a:prstGeom>
          <a:noFill/>
          <a:ln w="9525">
            <a:noFill/>
            <a:miter lim="800000"/>
            <a:headEnd/>
            <a:tailEnd/>
          </a:ln>
        </p:spPr>
      </p:pic>
      <p:pic>
        <p:nvPicPr>
          <p:cNvPr id="5" name="Picture 9" descr="Mantid"/>
          <p:cNvPicPr>
            <a:picLocks noChangeAspect="1" noChangeArrowheads="1"/>
          </p:cNvPicPr>
          <p:nvPr/>
        </p:nvPicPr>
        <p:blipFill>
          <a:blip r:embed="rId3" cstate="print"/>
          <a:srcRect/>
          <a:stretch>
            <a:fillRect/>
          </a:stretch>
        </p:blipFill>
        <p:spPr bwMode="auto">
          <a:xfrm>
            <a:off x="34925" y="5937250"/>
            <a:ext cx="1152525" cy="876300"/>
          </a:xfrm>
          <a:prstGeom prst="rect">
            <a:avLst/>
          </a:prstGeom>
          <a:noFill/>
          <a:ln w="9525">
            <a:noFill/>
            <a:miter lim="800000"/>
            <a:headEnd/>
            <a:tailEnd/>
          </a:ln>
        </p:spPr>
      </p:pic>
      <p:sp>
        <p:nvSpPr>
          <p:cNvPr id="59395" name="Rectangle 3"/>
          <p:cNvSpPr>
            <a:spLocks noGrp="1" noChangeArrowheads="1"/>
          </p:cNvSpPr>
          <p:nvPr>
            <p:ph type="ctrTitle"/>
          </p:nvPr>
        </p:nvSpPr>
        <p:spPr>
          <a:xfrm>
            <a:off x="685800" y="1700213"/>
            <a:ext cx="7772400" cy="1470025"/>
          </a:xfrm>
        </p:spPr>
        <p:txBody>
          <a:bodyPr/>
          <a:lstStyle>
            <a:lvl1pPr>
              <a:defRPr/>
            </a:lvl1pPr>
          </a:lstStyle>
          <a:p>
            <a:r>
              <a:rPr lang="en-US"/>
              <a:t>Click to edit Master title style</a:t>
            </a:r>
          </a:p>
        </p:txBody>
      </p:sp>
      <p:sp>
        <p:nvSpPr>
          <p:cNvPr id="59396" name="Rectangle 4"/>
          <p:cNvSpPr>
            <a:spLocks noGrp="1" noChangeArrowheads="1"/>
          </p:cNvSpPr>
          <p:nvPr>
            <p:ph type="subTitle" idx="1"/>
          </p:nvPr>
        </p:nvSpPr>
        <p:spPr>
          <a:xfrm>
            <a:off x="1371600" y="3429000"/>
            <a:ext cx="6400800" cy="1752600"/>
          </a:xfrm>
        </p:spPr>
        <p:txBody>
          <a:bodyPr/>
          <a:lstStyle>
            <a:lvl1pPr marL="0" indent="0" algn="ctr">
              <a:buFontTx/>
              <a:buNone/>
              <a:defRPr/>
            </a:lvl1pPr>
          </a:lstStyle>
          <a:p>
            <a:r>
              <a:rPr lang="en-US"/>
              <a:t>Click to edit Master subtitle style</a:t>
            </a:r>
          </a:p>
        </p:txBody>
      </p:sp>
      <p:sp>
        <p:nvSpPr>
          <p:cNvPr id="6" name="Rectangle 10"/>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71450"/>
            <a:ext cx="2057400" cy="561657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171450"/>
            <a:ext cx="6019800" cy="56165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4" name="Picture 1" descr="C:\Documents and Settings\rrc79113\Desktop\technologies-modelling_and_simulationcopy Tessella. Complex problems. Solved_iStock_000002456857Medium.jpg"/>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5" name="Rectangle 4"/>
          <p:cNvSpPr/>
          <p:nvPr userDrawn="1"/>
        </p:nvSpPr>
        <p:spPr bwMode="auto">
          <a:xfrm>
            <a:off x="0" y="5286388"/>
            <a:ext cx="9144000" cy="1571612"/>
          </a:xfrm>
          <a:prstGeom prst="rect">
            <a:avLst/>
          </a:prstGeom>
          <a:gradFill flip="none" rotWithShape="1">
            <a:gsLst>
              <a:gs pos="0">
                <a:srgbClr val="5E9EFF">
                  <a:alpha val="0"/>
                </a:srgbClr>
              </a:gs>
              <a:gs pos="39999">
                <a:srgbClr val="85C2FF"/>
              </a:gs>
              <a:gs pos="70000">
                <a:srgbClr val="C4D6EB"/>
              </a:gs>
              <a:gs pos="100000">
                <a:srgbClr val="FFEBFA"/>
              </a:gs>
            </a:gsLst>
            <a:lin ang="5400000" scaled="0"/>
            <a:tileRect/>
          </a:gradFill>
          <a:ln w="9525" cap="flat" cmpd="sng" algn="ctr">
            <a:noFill/>
            <a:prstDash val="solid"/>
            <a:round/>
            <a:headEnd type="none" w="med" len="med"/>
            <a:tailEnd type="none" w="med" len="med"/>
          </a:ln>
          <a:effectLst/>
        </p:spPr>
        <p:txBody>
          <a:bodyPr/>
          <a:lstStyle/>
          <a:p>
            <a:pPr>
              <a:defRPr/>
            </a:pPr>
            <a:endParaRPr lang="en-GB">
              <a:solidFill>
                <a:srgbClr val="000000"/>
              </a:solidFill>
              <a:cs typeface="+mn-cs"/>
            </a:endParaRPr>
          </a:p>
        </p:txBody>
      </p:sp>
      <p:pic>
        <p:nvPicPr>
          <p:cNvPr id="6" name="Picture 6" descr="isissmallbottom"/>
          <p:cNvPicPr>
            <a:picLocks noChangeAspect="1" noChangeArrowheads="1"/>
          </p:cNvPicPr>
          <p:nvPr/>
        </p:nvPicPr>
        <p:blipFill>
          <a:blip r:embed="rId3" cstate="print"/>
          <a:srcRect/>
          <a:stretch>
            <a:fillRect/>
          </a:stretch>
        </p:blipFill>
        <p:spPr bwMode="auto">
          <a:xfrm>
            <a:off x="0" y="5360988"/>
            <a:ext cx="9144000" cy="1497012"/>
          </a:xfrm>
          <a:prstGeom prst="rect">
            <a:avLst/>
          </a:prstGeom>
          <a:noFill/>
          <a:ln w="9525">
            <a:noFill/>
            <a:miter lim="800000"/>
            <a:headEnd/>
            <a:tailEnd/>
          </a:ln>
        </p:spPr>
      </p:pic>
      <p:pic>
        <p:nvPicPr>
          <p:cNvPr id="7" name="Picture 3" descr="C:\Documents and Settings\rrc79113\Desktop\Untitled.png"/>
          <p:cNvPicPr>
            <a:picLocks noChangeAspect="1" noChangeArrowheads="1"/>
          </p:cNvPicPr>
          <p:nvPr userDrawn="1"/>
        </p:nvPicPr>
        <p:blipFill>
          <a:blip r:embed="rId4" cstate="print"/>
          <a:srcRect/>
          <a:stretch>
            <a:fillRect/>
          </a:stretch>
        </p:blipFill>
        <p:spPr bwMode="auto">
          <a:xfrm>
            <a:off x="142875" y="6015038"/>
            <a:ext cx="1905000" cy="771525"/>
          </a:xfrm>
          <a:prstGeom prst="rect">
            <a:avLst/>
          </a:prstGeom>
          <a:noFill/>
          <a:ln w="9525">
            <a:noFill/>
            <a:miter lim="800000"/>
            <a:headEnd/>
            <a:tailEnd/>
          </a:ln>
        </p:spPr>
      </p:pic>
      <p:pic>
        <p:nvPicPr>
          <p:cNvPr id="8" name="Picture 11" descr="SNS_logo_words_trans_back.gif"/>
          <p:cNvPicPr>
            <a:picLocks noChangeAspect="1"/>
          </p:cNvPicPr>
          <p:nvPr userDrawn="1"/>
        </p:nvPicPr>
        <p:blipFill>
          <a:blip r:embed="rId5" cstate="print"/>
          <a:srcRect/>
          <a:stretch>
            <a:fillRect/>
          </a:stretch>
        </p:blipFill>
        <p:spPr bwMode="auto">
          <a:xfrm>
            <a:off x="2268538" y="6021388"/>
            <a:ext cx="1249362" cy="836612"/>
          </a:xfrm>
          <a:prstGeom prst="rect">
            <a:avLst/>
          </a:prstGeom>
          <a:noFill/>
          <a:ln w="9525">
            <a:noFill/>
            <a:miter lim="800000"/>
            <a:headEnd/>
            <a:tailEnd/>
          </a:ln>
        </p:spPr>
      </p:pic>
      <p:sp>
        <p:nvSpPr>
          <p:cNvPr id="59395" name="Rectangle 3"/>
          <p:cNvSpPr>
            <a:spLocks noGrp="1" noChangeArrowheads="1"/>
          </p:cNvSpPr>
          <p:nvPr>
            <p:ph type="ctrTitle"/>
          </p:nvPr>
        </p:nvSpPr>
        <p:spPr>
          <a:xfrm>
            <a:off x="685800" y="1700213"/>
            <a:ext cx="7772400" cy="1470025"/>
          </a:xfrm>
          <a:gradFill flip="none" rotWithShape="1">
            <a:gsLst>
              <a:gs pos="28000">
                <a:srgbClr val="000082">
                  <a:alpha val="75000"/>
                </a:srgbClr>
              </a:gs>
              <a:gs pos="100000">
                <a:srgbClr val="0047FF">
                  <a:alpha val="0"/>
                </a:srgbClr>
              </a:gs>
            </a:gsLst>
            <a:path path="shape">
              <a:fillToRect l="50000" t="50000" r="50000" b="50000"/>
            </a:path>
            <a:tileRect/>
          </a:gradFill>
        </p:spPr>
        <p:txBody>
          <a:bodyPr/>
          <a:lstStyle>
            <a:lvl1pPr>
              <a:defRPr b="1" baseline="0">
                <a:solidFill>
                  <a:schemeClr val="bg1"/>
                </a:solidFill>
              </a:defRPr>
            </a:lvl1pPr>
          </a:lstStyle>
          <a:p>
            <a:r>
              <a:rPr lang="en-US" dirty="0"/>
              <a:t>Click to edit Master title style</a:t>
            </a:r>
          </a:p>
        </p:txBody>
      </p:sp>
      <p:sp>
        <p:nvSpPr>
          <p:cNvPr id="59396" name="Rectangle 4"/>
          <p:cNvSpPr>
            <a:spLocks noGrp="1" noChangeArrowheads="1"/>
          </p:cNvSpPr>
          <p:nvPr>
            <p:ph type="subTitle" idx="1"/>
          </p:nvPr>
        </p:nvSpPr>
        <p:spPr>
          <a:xfrm>
            <a:off x="1371600" y="3429000"/>
            <a:ext cx="6400800" cy="1752600"/>
          </a:xfrm>
          <a:gradFill>
            <a:gsLst>
              <a:gs pos="0">
                <a:srgbClr val="000082">
                  <a:alpha val="75000"/>
                </a:srgbClr>
              </a:gs>
              <a:gs pos="100000">
                <a:srgbClr val="0047FF">
                  <a:alpha val="0"/>
                </a:srgbClr>
              </a:gs>
            </a:gsLst>
            <a:path path="shape">
              <a:fillToRect l="50000" t="50000" r="50000" b="50000"/>
            </a:path>
          </a:gradFill>
        </p:spPr>
        <p:txBody>
          <a:bodyPr anchor="ctr" anchorCtr="1"/>
          <a:lstStyle>
            <a:lvl1pPr marL="0" indent="0" algn="ctr">
              <a:buFontTx/>
              <a:buNone/>
              <a:defRPr b="1" baseline="0">
                <a:solidFill>
                  <a:schemeClr val="bg1"/>
                </a:solidFill>
              </a:defRPr>
            </a:lvl1pPr>
          </a:lstStyle>
          <a:p>
            <a:r>
              <a:rPr lang="en-US" dirty="0"/>
              <a:t>Click to edit Master subtitle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239838"/>
            <a:ext cx="4038600" cy="4205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239838"/>
            <a:ext cx="4038600" cy="4205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jpeg"/><Relationship Id="rId1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6" descr="isissmallbottom"/>
          <p:cNvPicPr>
            <a:picLocks noChangeAspect="1" noChangeArrowheads="1"/>
          </p:cNvPicPr>
          <p:nvPr/>
        </p:nvPicPr>
        <p:blipFill>
          <a:blip r:embed="rId13" cstate="print"/>
          <a:srcRect/>
          <a:stretch>
            <a:fillRect/>
          </a:stretch>
        </p:blipFill>
        <p:spPr bwMode="auto">
          <a:xfrm>
            <a:off x="0" y="5360988"/>
            <a:ext cx="9144000" cy="1497012"/>
          </a:xfrm>
          <a:prstGeom prst="rect">
            <a:avLst/>
          </a:prstGeom>
          <a:noFill/>
          <a:ln w="9525">
            <a:noFill/>
            <a:miter lim="800000"/>
            <a:headEnd/>
            <a:tailEnd/>
          </a:ln>
        </p:spPr>
      </p:pic>
      <p:sp>
        <p:nvSpPr>
          <p:cNvPr id="1027" name="Rectangle 3"/>
          <p:cNvSpPr>
            <a:spLocks noGrp="1" noChangeArrowheads="1"/>
          </p:cNvSpPr>
          <p:nvPr>
            <p:ph type="title"/>
          </p:nvPr>
        </p:nvSpPr>
        <p:spPr bwMode="auto">
          <a:xfrm>
            <a:off x="457200" y="-17145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8" name="Rectangle 4"/>
          <p:cNvSpPr>
            <a:spLocks noGrp="1" noChangeArrowheads="1"/>
          </p:cNvSpPr>
          <p:nvPr>
            <p:ph type="body" idx="1"/>
          </p:nvPr>
        </p:nvSpPr>
        <p:spPr bwMode="auto">
          <a:xfrm>
            <a:off x="457200" y="1239838"/>
            <a:ext cx="8229600" cy="42052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029" name="Picture 10" descr="Mantid"/>
          <p:cNvPicPr>
            <a:picLocks noChangeAspect="1" noChangeArrowheads="1"/>
          </p:cNvPicPr>
          <p:nvPr/>
        </p:nvPicPr>
        <p:blipFill>
          <a:blip r:embed="rId14" cstate="print"/>
          <a:srcRect t="9590" b="24672"/>
          <a:stretch>
            <a:fillRect/>
          </a:stretch>
        </p:blipFill>
        <p:spPr bwMode="auto">
          <a:xfrm>
            <a:off x="107950" y="5984875"/>
            <a:ext cx="1511300" cy="757238"/>
          </a:xfrm>
          <a:prstGeom prst="rect">
            <a:avLst/>
          </a:prstGeom>
          <a:noFill/>
          <a:ln w="9525">
            <a:noFill/>
            <a:miter lim="800000"/>
            <a:headEnd/>
            <a:tailEnd/>
          </a:ln>
        </p:spPr>
      </p:pic>
      <p:pic>
        <p:nvPicPr>
          <p:cNvPr id="1030" name="Picture 6" descr="SNS_logo_words_trans_back.gif"/>
          <p:cNvPicPr>
            <a:picLocks noChangeAspect="1"/>
          </p:cNvPicPr>
          <p:nvPr userDrawn="1"/>
        </p:nvPicPr>
        <p:blipFill>
          <a:blip r:embed="rId15" cstate="print"/>
          <a:srcRect/>
          <a:stretch>
            <a:fillRect/>
          </a:stretch>
        </p:blipFill>
        <p:spPr bwMode="auto">
          <a:xfrm>
            <a:off x="2268538" y="6021388"/>
            <a:ext cx="1249362" cy="83661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4070" r:id="rId5"/>
    <p:sldLayoutId id="2147484071" r:id="rId6"/>
    <p:sldLayoutId id="2147484072" r:id="rId7"/>
    <p:sldLayoutId id="2147484073" r:id="rId8"/>
    <p:sldLayoutId id="2147484074" r:id="rId9"/>
    <p:sldLayoutId id="2147484075" r:id="rId10"/>
    <p:sldLayoutId id="2147484076" r:id="rId11"/>
  </p:sldLayoutIdLst>
  <p:txStyles>
    <p:titleStyle>
      <a:lvl1pPr algn="ctr" rtl="0" eaLnBrk="0" fontAlgn="base" hangingPunct="0">
        <a:spcBef>
          <a:spcPct val="0"/>
        </a:spcBef>
        <a:spcAft>
          <a:spcPct val="0"/>
        </a:spcAft>
        <a:defRPr sz="2800">
          <a:solidFill>
            <a:schemeClr val="tx2"/>
          </a:solidFill>
          <a:latin typeface="+mj-lt"/>
          <a:ea typeface="+mj-ea"/>
          <a:cs typeface="+mj-cs"/>
        </a:defRPr>
      </a:lvl1pPr>
      <a:lvl2pPr algn="ctr" rtl="0" eaLnBrk="0" fontAlgn="base" hangingPunct="0">
        <a:spcBef>
          <a:spcPct val="0"/>
        </a:spcBef>
        <a:spcAft>
          <a:spcPct val="0"/>
        </a:spcAft>
        <a:defRPr sz="2800">
          <a:solidFill>
            <a:schemeClr val="tx2"/>
          </a:solidFill>
          <a:latin typeface="Lucida Sans" pitchFamily="34" charset="0"/>
        </a:defRPr>
      </a:lvl2pPr>
      <a:lvl3pPr algn="ctr" rtl="0" eaLnBrk="0" fontAlgn="base" hangingPunct="0">
        <a:spcBef>
          <a:spcPct val="0"/>
        </a:spcBef>
        <a:spcAft>
          <a:spcPct val="0"/>
        </a:spcAft>
        <a:defRPr sz="2800">
          <a:solidFill>
            <a:schemeClr val="tx2"/>
          </a:solidFill>
          <a:latin typeface="Lucida Sans" pitchFamily="34" charset="0"/>
        </a:defRPr>
      </a:lvl3pPr>
      <a:lvl4pPr algn="ctr" rtl="0" eaLnBrk="0" fontAlgn="base" hangingPunct="0">
        <a:spcBef>
          <a:spcPct val="0"/>
        </a:spcBef>
        <a:spcAft>
          <a:spcPct val="0"/>
        </a:spcAft>
        <a:defRPr sz="2800">
          <a:solidFill>
            <a:schemeClr val="tx2"/>
          </a:solidFill>
          <a:latin typeface="Lucida Sans" pitchFamily="34" charset="0"/>
        </a:defRPr>
      </a:lvl4pPr>
      <a:lvl5pPr algn="ctr" rtl="0" eaLnBrk="0" fontAlgn="base" hangingPunct="0">
        <a:spcBef>
          <a:spcPct val="0"/>
        </a:spcBef>
        <a:spcAft>
          <a:spcPct val="0"/>
        </a:spcAft>
        <a:defRPr sz="2800">
          <a:solidFill>
            <a:schemeClr val="tx2"/>
          </a:solidFill>
          <a:latin typeface="Lucida Sans" pitchFamily="34" charset="0"/>
        </a:defRPr>
      </a:lvl5pPr>
      <a:lvl6pPr marL="457200" algn="ctr" rtl="0" fontAlgn="base">
        <a:spcBef>
          <a:spcPct val="0"/>
        </a:spcBef>
        <a:spcAft>
          <a:spcPct val="0"/>
        </a:spcAft>
        <a:defRPr sz="2800">
          <a:solidFill>
            <a:schemeClr val="tx2"/>
          </a:solidFill>
          <a:latin typeface="Lucida Sans" pitchFamily="34" charset="0"/>
        </a:defRPr>
      </a:lvl6pPr>
      <a:lvl7pPr marL="914400" algn="ctr" rtl="0" fontAlgn="base">
        <a:spcBef>
          <a:spcPct val="0"/>
        </a:spcBef>
        <a:spcAft>
          <a:spcPct val="0"/>
        </a:spcAft>
        <a:defRPr sz="2800">
          <a:solidFill>
            <a:schemeClr val="tx2"/>
          </a:solidFill>
          <a:latin typeface="Lucida Sans" pitchFamily="34" charset="0"/>
        </a:defRPr>
      </a:lvl7pPr>
      <a:lvl8pPr marL="1371600" algn="ctr" rtl="0" fontAlgn="base">
        <a:spcBef>
          <a:spcPct val="0"/>
        </a:spcBef>
        <a:spcAft>
          <a:spcPct val="0"/>
        </a:spcAft>
        <a:defRPr sz="2800">
          <a:solidFill>
            <a:schemeClr val="tx2"/>
          </a:solidFill>
          <a:latin typeface="Lucida Sans" pitchFamily="34" charset="0"/>
        </a:defRPr>
      </a:lvl8pPr>
      <a:lvl9pPr marL="1828800" algn="ctr" rtl="0" fontAlgn="base">
        <a:spcBef>
          <a:spcPct val="0"/>
        </a:spcBef>
        <a:spcAft>
          <a:spcPct val="0"/>
        </a:spcAft>
        <a:defRPr sz="2800">
          <a:solidFill>
            <a:schemeClr val="tx2"/>
          </a:solidFill>
          <a:latin typeface="Lucida Sans" pitchFamily="34"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6" descr="isissmallbottom"/>
          <p:cNvPicPr>
            <a:picLocks noChangeAspect="1" noChangeArrowheads="1"/>
          </p:cNvPicPr>
          <p:nvPr/>
        </p:nvPicPr>
        <p:blipFill>
          <a:blip r:embed="rId3" cstate="print"/>
          <a:srcRect/>
          <a:stretch>
            <a:fillRect/>
          </a:stretch>
        </p:blipFill>
        <p:spPr bwMode="auto">
          <a:xfrm>
            <a:off x="0" y="5360988"/>
            <a:ext cx="9144000" cy="1497012"/>
          </a:xfrm>
          <a:prstGeom prst="rect">
            <a:avLst/>
          </a:prstGeom>
          <a:noFill/>
          <a:ln w="9525">
            <a:noFill/>
            <a:miter lim="800000"/>
            <a:headEnd/>
            <a:tailEnd/>
          </a:ln>
        </p:spPr>
      </p:pic>
      <p:sp>
        <p:nvSpPr>
          <p:cNvPr id="2051" name="Rectangle 3"/>
          <p:cNvSpPr>
            <a:spLocks noGrp="1" noChangeArrowheads="1"/>
          </p:cNvSpPr>
          <p:nvPr>
            <p:ph type="title"/>
          </p:nvPr>
        </p:nvSpPr>
        <p:spPr bwMode="auto">
          <a:xfrm>
            <a:off x="457200" y="-17145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2" name="Rectangle 4"/>
          <p:cNvSpPr>
            <a:spLocks noGrp="1" noChangeArrowheads="1"/>
          </p:cNvSpPr>
          <p:nvPr>
            <p:ph type="body" idx="1"/>
          </p:nvPr>
        </p:nvSpPr>
        <p:spPr bwMode="auto">
          <a:xfrm>
            <a:off x="457200" y="1239838"/>
            <a:ext cx="8229600" cy="42052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053" name="Picture 5" descr="Tessella_Logo only 5K.gif"/>
          <p:cNvPicPr>
            <a:picLocks noChangeAspect="1"/>
          </p:cNvPicPr>
          <p:nvPr/>
        </p:nvPicPr>
        <p:blipFill>
          <a:blip r:embed="rId4" cstate="print"/>
          <a:srcRect/>
          <a:stretch>
            <a:fillRect/>
          </a:stretch>
        </p:blipFill>
        <p:spPr bwMode="auto">
          <a:xfrm>
            <a:off x="142875" y="6000750"/>
            <a:ext cx="1885950" cy="752475"/>
          </a:xfrm>
          <a:prstGeom prst="rect">
            <a:avLst/>
          </a:prstGeom>
          <a:noFill/>
          <a:ln w="9525">
            <a:noFill/>
            <a:miter lim="800000"/>
            <a:headEnd/>
            <a:tailEnd/>
          </a:ln>
        </p:spPr>
      </p:pic>
      <p:pic>
        <p:nvPicPr>
          <p:cNvPr id="2054" name="Picture 6" descr="SNS_logo_words_trans_back.gif"/>
          <p:cNvPicPr>
            <a:picLocks noChangeAspect="1"/>
          </p:cNvPicPr>
          <p:nvPr/>
        </p:nvPicPr>
        <p:blipFill>
          <a:blip r:embed="rId5" cstate="print"/>
          <a:srcRect/>
          <a:stretch>
            <a:fillRect/>
          </a:stretch>
        </p:blipFill>
        <p:spPr bwMode="auto">
          <a:xfrm>
            <a:off x="2268538" y="6021388"/>
            <a:ext cx="1249362" cy="83661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077" r:id="rId1"/>
  </p:sldLayoutIdLst>
  <p:txStyles>
    <p:titleStyle>
      <a:lvl1pPr algn="ctr" rtl="0" eaLnBrk="0" fontAlgn="base" hangingPunct="0">
        <a:spcBef>
          <a:spcPct val="0"/>
        </a:spcBef>
        <a:spcAft>
          <a:spcPct val="0"/>
        </a:spcAft>
        <a:defRPr sz="2800">
          <a:solidFill>
            <a:schemeClr val="tx2"/>
          </a:solidFill>
          <a:latin typeface="+mj-lt"/>
          <a:ea typeface="+mj-ea"/>
          <a:cs typeface="+mj-cs"/>
        </a:defRPr>
      </a:lvl1pPr>
      <a:lvl2pPr algn="ctr" rtl="0" eaLnBrk="0" fontAlgn="base" hangingPunct="0">
        <a:spcBef>
          <a:spcPct val="0"/>
        </a:spcBef>
        <a:spcAft>
          <a:spcPct val="0"/>
        </a:spcAft>
        <a:defRPr sz="2800">
          <a:solidFill>
            <a:schemeClr val="tx2"/>
          </a:solidFill>
          <a:latin typeface="Lucida Sans" pitchFamily="34" charset="0"/>
        </a:defRPr>
      </a:lvl2pPr>
      <a:lvl3pPr algn="ctr" rtl="0" eaLnBrk="0" fontAlgn="base" hangingPunct="0">
        <a:spcBef>
          <a:spcPct val="0"/>
        </a:spcBef>
        <a:spcAft>
          <a:spcPct val="0"/>
        </a:spcAft>
        <a:defRPr sz="2800">
          <a:solidFill>
            <a:schemeClr val="tx2"/>
          </a:solidFill>
          <a:latin typeface="Lucida Sans" pitchFamily="34" charset="0"/>
        </a:defRPr>
      </a:lvl3pPr>
      <a:lvl4pPr algn="ctr" rtl="0" eaLnBrk="0" fontAlgn="base" hangingPunct="0">
        <a:spcBef>
          <a:spcPct val="0"/>
        </a:spcBef>
        <a:spcAft>
          <a:spcPct val="0"/>
        </a:spcAft>
        <a:defRPr sz="2800">
          <a:solidFill>
            <a:schemeClr val="tx2"/>
          </a:solidFill>
          <a:latin typeface="Lucida Sans" pitchFamily="34" charset="0"/>
        </a:defRPr>
      </a:lvl4pPr>
      <a:lvl5pPr algn="ctr" rtl="0" eaLnBrk="0" fontAlgn="base" hangingPunct="0">
        <a:spcBef>
          <a:spcPct val="0"/>
        </a:spcBef>
        <a:spcAft>
          <a:spcPct val="0"/>
        </a:spcAft>
        <a:defRPr sz="2800">
          <a:solidFill>
            <a:schemeClr val="tx2"/>
          </a:solidFill>
          <a:latin typeface="Lucida Sans" pitchFamily="34" charset="0"/>
        </a:defRPr>
      </a:lvl5pPr>
      <a:lvl6pPr marL="457200" algn="ctr" rtl="0" fontAlgn="base">
        <a:spcBef>
          <a:spcPct val="0"/>
        </a:spcBef>
        <a:spcAft>
          <a:spcPct val="0"/>
        </a:spcAft>
        <a:defRPr sz="2800">
          <a:solidFill>
            <a:schemeClr val="tx2"/>
          </a:solidFill>
          <a:latin typeface="Lucida Sans" pitchFamily="34" charset="0"/>
        </a:defRPr>
      </a:lvl6pPr>
      <a:lvl7pPr marL="914400" algn="ctr" rtl="0" fontAlgn="base">
        <a:spcBef>
          <a:spcPct val="0"/>
        </a:spcBef>
        <a:spcAft>
          <a:spcPct val="0"/>
        </a:spcAft>
        <a:defRPr sz="2800">
          <a:solidFill>
            <a:schemeClr val="tx2"/>
          </a:solidFill>
          <a:latin typeface="Lucida Sans" pitchFamily="34" charset="0"/>
        </a:defRPr>
      </a:lvl7pPr>
      <a:lvl8pPr marL="1371600" algn="ctr" rtl="0" fontAlgn="base">
        <a:spcBef>
          <a:spcPct val="0"/>
        </a:spcBef>
        <a:spcAft>
          <a:spcPct val="0"/>
        </a:spcAft>
        <a:defRPr sz="2800">
          <a:solidFill>
            <a:schemeClr val="tx2"/>
          </a:solidFill>
          <a:latin typeface="Lucida Sans" pitchFamily="34" charset="0"/>
        </a:defRPr>
      </a:lvl8pPr>
      <a:lvl9pPr marL="1828800" algn="ctr" rtl="0" fontAlgn="base">
        <a:spcBef>
          <a:spcPct val="0"/>
        </a:spcBef>
        <a:spcAft>
          <a:spcPct val="0"/>
        </a:spcAft>
        <a:defRPr sz="2800">
          <a:solidFill>
            <a:schemeClr val="tx2"/>
          </a:solidFill>
          <a:latin typeface="Lucida Sans" pitchFamily="34"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12.xml"/><Relationship Id="rId5" Type="http://schemas.openxmlformats.org/officeDocument/2006/relationships/image" Target="../media/image21.png"/><Relationship Id="rId1" Type="http://schemas.microsoft.com/office/2007/relationships/media" Target="../media/media1.mp4"/><Relationship Id="rId2" Type="http://schemas.openxmlformats.org/officeDocument/2006/relationships/video" Target="../media/media1.mp4"/></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gif"/><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jpeg"/><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Grp="1" noChangeArrowheads="1"/>
          </p:cNvSpPr>
          <p:nvPr>
            <p:ph type="subTitle" idx="1"/>
          </p:nvPr>
        </p:nvSpPr>
        <p:spPr>
          <a:xfrm>
            <a:off x="1115616" y="3645024"/>
            <a:ext cx="6786513" cy="2232248"/>
          </a:xfrm>
          <a:gradFill rotWithShape="0"/>
        </p:spPr>
        <p:txBody>
          <a:bodyPr/>
          <a:lstStyle/>
          <a:p>
            <a:pPr eaLnBrk="1" hangingPunct="1"/>
            <a:r>
              <a:rPr lang="en-GB" sz="2800" i="1" dirty="0" smtClean="0"/>
              <a:t>Owen Arnold, Michael Reuter, Alex Buts, Martyn Gigg, Andrei </a:t>
            </a:r>
            <a:r>
              <a:rPr lang="en-GB" sz="2800" i="1" dirty="0" err="1" smtClean="0"/>
              <a:t>Savici</a:t>
            </a:r>
            <a:r>
              <a:rPr lang="en-GB" sz="2800" i="1" dirty="0" smtClean="0"/>
              <a:t>, Nick Draper</a:t>
            </a:r>
          </a:p>
        </p:txBody>
      </p:sp>
      <p:pic>
        <p:nvPicPr>
          <p:cNvPr id="15363" name="Picture 5" descr="Mantid Logo Transparent.png"/>
          <p:cNvPicPr>
            <a:picLocks noChangeAspect="1"/>
          </p:cNvPicPr>
          <p:nvPr/>
        </p:nvPicPr>
        <p:blipFill>
          <a:blip r:embed="rId3" cstate="print"/>
          <a:srcRect/>
          <a:stretch>
            <a:fillRect/>
          </a:stretch>
        </p:blipFill>
        <p:spPr bwMode="auto">
          <a:xfrm>
            <a:off x="3419475" y="549275"/>
            <a:ext cx="2305050" cy="1250950"/>
          </a:xfrm>
          <a:prstGeom prst="rect">
            <a:avLst/>
          </a:prstGeom>
          <a:noFill/>
          <a:ln w="9525">
            <a:noFill/>
            <a:miter lim="800000"/>
            <a:headEnd/>
            <a:tailEnd/>
          </a:ln>
        </p:spPr>
      </p:pic>
      <p:sp>
        <p:nvSpPr>
          <p:cNvPr id="6" name="Rectangle 5"/>
          <p:cNvSpPr/>
          <p:nvPr/>
        </p:nvSpPr>
        <p:spPr>
          <a:xfrm>
            <a:off x="2483768" y="1628800"/>
            <a:ext cx="4608512" cy="1569660"/>
          </a:xfrm>
          <a:prstGeom prst="rect">
            <a:avLst/>
          </a:prstGeom>
          <a:noFill/>
        </p:spPr>
        <p:txBody>
          <a:bodyPr>
            <a:spAutoFit/>
          </a:bodyPr>
          <a:lstStyle/>
          <a:p>
            <a:pPr algn="ctr">
              <a:defRPr/>
            </a:pPr>
            <a:r>
              <a:rPr lang="en-US" sz="96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cs typeface="+mn-cs"/>
              </a:rPr>
              <a:t>VATES</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467544" y="1124744"/>
            <a:ext cx="8229600" cy="4525963"/>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Tx/>
              <a:buSzTx/>
              <a:tabLst/>
              <a:defRPr/>
            </a:pPr>
            <a:r>
              <a:rPr kumimoji="0" lang="en-GB" sz="2000" b="0" i="0" u="none" strike="noStrike" kern="0" cap="none" spc="0" normalizeH="0" baseline="0" noProof="0" dirty="0" smtClean="0">
                <a:ln>
                  <a:noFill/>
                </a:ln>
                <a:solidFill>
                  <a:srgbClr val="000099"/>
                </a:solidFill>
                <a:effectLst/>
                <a:uLnTx/>
                <a:uFillTx/>
                <a:latin typeface="+mn-lt"/>
                <a:ea typeface="+mn-ea"/>
                <a:cs typeface="+mn-cs"/>
              </a:rPr>
              <a:t>		Visualisation   </a:t>
            </a:r>
            <a:r>
              <a:rPr kumimoji="0" lang="en-GB" sz="2000" b="0" i="0" u="none" strike="noStrike" kern="0" cap="none" spc="0" normalizeH="0" baseline="0" noProof="0" dirty="0" smtClean="0">
                <a:ln>
                  <a:noFill/>
                </a:ln>
                <a:solidFill>
                  <a:srgbClr val="000099"/>
                </a:solidFill>
                <a:effectLst/>
                <a:uLnTx/>
                <a:uFillTx/>
                <a:latin typeface="+mn-lt"/>
                <a:ea typeface="+mn-ea"/>
                <a:cs typeface="+mn-cs"/>
                <a:sym typeface="Wingdings" pitchFamily="2" charset="2"/>
              </a:rPr>
              <a:t></a:t>
            </a:r>
            <a:r>
              <a:rPr lang="en-GB" sz="2000" b="0" kern="0" dirty="0" smtClean="0">
                <a:solidFill>
                  <a:srgbClr val="000099"/>
                </a:solidFill>
                <a:latin typeface="+mn-lt"/>
                <a:cs typeface="+mn-cs"/>
                <a:sym typeface="Wingdings" pitchFamily="2" charset="2"/>
              </a:rPr>
              <a:t>  model fitting/simulation</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GB" sz="2000" b="0" i="0" u="none" strike="noStrike" kern="0" cap="none" spc="0" normalizeH="0" baseline="0" noProof="0" dirty="0" smtClean="0">
              <a:ln>
                <a:noFill/>
              </a:ln>
              <a:solidFill>
                <a:srgbClr val="000099"/>
              </a:solidFill>
              <a:effectLst/>
              <a:uLnTx/>
              <a:uFillTx/>
              <a:latin typeface="+mn-lt"/>
              <a:ea typeface="+mn-ea"/>
              <a:cs typeface="+mn-cs"/>
            </a:endParaRPr>
          </a:p>
          <a:p>
            <a:pPr marL="342900" indent="-342900" eaLnBrk="0" hangingPunct="0">
              <a:spcBef>
                <a:spcPct val="20000"/>
              </a:spcBef>
              <a:buFontTx/>
              <a:buChar char="•"/>
            </a:pPr>
            <a:r>
              <a:rPr lang="en-GB" sz="2000" b="0" kern="0" dirty="0" smtClean="0">
                <a:solidFill>
                  <a:srgbClr val="000099"/>
                </a:solidFill>
              </a:rPr>
              <a:t>Highly iterative procedure</a:t>
            </a:r>
          </a:p>
          <a:p>
            <a:pPr marL="342900" indent="-342900" eaLnBrk="0" hangingPunct="0">
              <a:spcBef>
                <a:spcPct val="20000"/>
              </a:spcBef>
              <a:buFontTx/>
              <a:buChar char="•"/>
            </a:pPr>
            <a:r>
              <a:rPr lang="en-GB" sz="2000" b="0" kern="0" dirty="0" smtClean="0">
                <a:solidFill>
                  <a:srgbClr val="000099"/>
                </a:solidFill>
              </a:rPr>
              <a:t>Require seamless integration with </a:t>
            </a:r>
            <a:r>
              <a:rPr lang="en-GB" sz="2000" b="0" kern="0" dirty="0" err="1" smtClean="0">
                <a:solidFill>
                  <a:srgbClr val="000099"/>
                </a:solidFill>
              </a:rPr>
              <a:t>Mantid</a:t>
            </a:r>
            <a:r>
              <a:rPr lang="en-GB" sz="2000" b="0" kern="0" dirty="0" smtClean="0">
                <a:solidFill>
                  <a:srgbClr val="000099"/>
                </a:solidFill>
              </a:rPr>
              <a:t> and visualisation</a:t>
            </a:r>
          </a:p>
          <a:p>
            <a:pPr marL="342900" indent="-342900" eaLnBrk="0" hangingPunct="0">
              <a:spcBef>
                <a:spcPct val="20000"/>
              </a:spcBef>
              <a:buFontTx/>
              <a:buChar char="•"/>
            </a:pPr>
            <a:r>
              <a:rPr lang="en-GB" sz="2000" b="0" kern="0" dirty="0" smtClean="0">
                <a:solidFill>
                  <a:srgbClr val="000099"/>
                </a:solidFill>
              </a:rPr>
              <a:t>Allow user-supplied models for scattering</a:t>
            </a:r>
          </a:p>
          <a:p>
            <a:pPr marL="800100" lvl="1" indent="-342900" eaLnBrk="0" hangingPunct="0">
              <a:spcBef>
                <a:spcPct val="20000"/>
              </a:spcBef>
              <a:buFontTx/>
              <a:buChar char="-"/>
            </a:pPr>
            <a:r>
              <a:rPr lang="en-GB" b="0" kern="0" dirty="0" smtClean="0">
                <a:solidFill>
                  <a:srgbClr val="006600"/>
                </a:solidFill>
              </a:rPr>
              <a:t>‘foreground’:  typically global across dataset + resolution</a:t>
            </a:r>
          </a:p>
          <a:p>
            <a:pPr marL="800100" lvl="1" indent="-342900" eaLnBrk="0" hangingPunct="0">
              <a:spcBef>
                <a:spcPct val="20000"/>
              </a:spcBef>
              <a:buFontTx/>
              <a:buChar char="-"/>
            </a:pPr>
            <a:r>
              <a:rPr lang="en-GB" b="0" kern="0" dirty="0" smtClean="0">
                <a:solidFill>
                  <a:srgbClr val="006600"/>
                </a:solidFill>
              </a:rPr>
              <a:t>‘background’: simple (e.g. Linear background), no resolution</a:t>
            </a:r>
          </a:p>
          <a:p>
            <a:pPr marL="800100" lvl="1" indent="-342900" eaLnBrk="0" hangingPunct="0">
              <a:spcBef>
                <a:spcPct val="20000"/>
              </a:spcBef>
              <a:buFontTx/>
              <a:buChar char="-"/>
            </a:pPr>
            <a:endParaRPr lang="en-GB" b="0" kern="0" dirty="0" smtClean="0">
              <a:solidFill>
                <a:srgbClr val="006600"/>
              </a:solidFill>
            </a:endParaRPr>
          </a:p>
          <a:p>
            <a:pPr marL="342900" indent="-342900" eaLnBrk="0" hangingPunct="0">
              <a:spcBef>
                <a:spcPct val="20000"/>
              </a:spcBef>
              <a:buFontTx/>
              <a:buChar char="•"/>
            </a:pPr>
            <a:r>
              <a:rPr lang="en-GB" sz="2000" b="0" kern="0" dirty="0" smtClean="0">
                <a:solidFill>
                  <a:srgbClr val="000099"/>
                </a:solidFill>
              </a:rPr>
              <a:t>Links with existing </a:t>
            </a:r>
            <a:r>
              <a:rPr lang="en-GB" sz="2000" b="0" kern="0" dirty="0" err="1" smtClean="0">
                <a:solidFill>
                  <a:srgbClr val="000099"/>
                </a:solidFill>
              </a:rPr>
              <a:t>Mantid</a:t>
            </a:r>
            <a:r>
              <a:rPr lang="en-GB" sz="2000" b="0" kern="0" dirty="0" smtClean="0">
                <a:solidFill>
                  <a:srgbClr val="000099"/>
                </a:solidFill>
              </a:rPr>
              <a:t> Fit framework</a:t>
            </a:r>
          </a:p>
          <a:p>
            <a:pPr marL="342900" indent="-342900" eaLnBrk="0" hangingPunct="0">
              <a:spcBef>
                <a:spcPct val="20000"/>
              </a:spcBef>
              <a:buFontTx/>
              <a:buChar char="•"/>
            </a:pPr>
            <a:r>
              <a:rPr kumimoji="0" lang="en-GB" sz="2000" b="0" i="0" u="none" strike="noStrike" kern="0" cap="none" spc="0" normalizeH="0" baseline="0" noProof="0" dirty="0" smtClean="0">
                <a:ln>
                  <a:noFill/>
                </a:ln>
                <a:solidFill>
                  <a:srgbClr val="000099"/>
                </a:solidFill>
                <a:effectLst/>
                <a:uLnTx/>
                <a:uFillTx/>
                <a:latin typeface="+mn-lt"/>
                <a:ea typeface="+mn-ea"/>
                <a:cs typeface="+mn-cs"/>
              </a:rPr>
              <a:t>Foreground</a:t>
            </a:r>
            <a:r>
              <a:rPr kumimoji="0" lang="en-GB" sz="2000" b="0" i="0" u="none" strike="noStrike" kern="0" cap="none" spc="0" normalizeH="0" noProof="0" dirty="0" smtClean="0">
                <a:ln>
                  <a:noFill/>
                </a:ln>
                <a:solidFill>
                  <a:srgbClr val="000099"/>
                </a:solidFill>
                <a:effectLst/>
                <a:uLnTx/>
                <a:uFillTx/>
                <a:latin typeface="+mn-lt"/>
                <a:ea typeface="+mn-ea"/>
                <a:cs typeface="+mn-cs"/>
              </a:rPr>
              <a:t> and background models are </a:t>
            </a:r>
            <a:r>
              <a:rPr kumimoji="0" lang="en-GB" sz="2000" b="0" i="0" u="none" strike="noStrike" kern="0" cap="none" spc="0" normalizeH="0" noProof="0" dirty="0" smtClean="0">
                <a:ln>
                  <a:noFill/>
                </a:ln>
                <a:solidFill>
                  <a:srgbClr val="000099"/>
                </a:solidFill>
                <a:effectLst/>
                <a:uLnTx/>
                <a:uFillTx/>
                <a:latin typeface="+mn-lt"/>
                <a:ea typeface="+mn-ea"/>
                <a:cs typeface="+mn-cs"/>
              </a:rPr>
              <a:t>extendable</a:t>
            </a:r>
            <a:endParaRPr kumimoji="0" lang="en-GB" sz="2000" b="0" i="0" u="none" strike="noStrike" kern="0" cap="none" spc="0" normalizeH="0" baseline="0" noProof="0" dirty="0" smtClean="0">
              <a:ln>
                <a:noFill/>
              </a:ln>
              <a:solidFill>
                <a:srgbClr val="000099"/>
              </a:solidFill>
              <a:effectLst/>
              <a:uLnTx/>
              <a:uFillTx/>
              <a:latin typeface="+mn-lt"/>
              <a:ea typeface="+mn-ea"/>
              <a:cs typeface="+mn-cs"/>
            </a:endParaRPr>
          </a:p>
        </p:txBody>
      </p:sp>
      <p:sp>
        <p:nvSpPr>
          <p:cNvPr id="3" name="Rectangle 2"/>
          <p:cNvSpPr txBox="1">
            <a:spLocks noChangeArrowheads="1"/>
          </p:cNvSpPr>
          <p:nvPr/>
        </p:nvSpPr>
        <p:spPr>
          <a:xfrm>
            <a:off x="467544" y="188640"/>
            <a:ext cx="8229600" cy="648072"/>
          </a:xfrm>
          <a:prstGeom prst="rect">
            <a:avLst/>
          </a:prstGeom>
        </p:spPr>
        <p:txBody>
          <a:bodyPr/>
          <a:lstStyle/>
          <a:p>
            <a:pPr algn="ctr">
              <a:defRPr/>
            </a:pPr>
            <a:r>
              <a:rPr lang="en-GB" sz="2800" b="0" kern="0" dirty="0" smtClean="0">
                <a:solidFill>
                  <a:schemeClr val="tx2"/>
                </a:solidFill>
                <a:latin typeface="+mj-lt"/>
                <a:ea typeface="+mj-ea"/>
                <a:cs typeface="+mj-cs"/>
              </a:rPr>
              <a:t>Model Fitting and </a:t>
            </a:r>
            <a:r>
              <a:rPr lang="en-GB" sz="2800" b="0" kern="0" dirty="0" smtClean="0">
                <a:solidFill>
                  <a:schemeClr val="tx2"/>
                </a:solidFill>
                <a:latin typeface="+mj-lt"/>
                <a:ea typeface="+mj-ea"/>
                <a:cs typeface="+mj-cs"/>
              </a:rPr>
              <a:t>Simulation</a:t>
            </a:r>
            <a:endParaRPr lang="en-GB" sz="2800" b="0" kern="0" dirty="0">
              <a:solidFill>
                <a:schemeClr val="tx2"/>
              </a:solidFill>
              <a:latin typeface="+mj-lt"/>
              <a:ea typeface="+mj-ea"/>
              <a:cs typeface="+mj-cs"/>
            </a:endParaRPr>
          </a:p>
        </p:txBody>
      </p:sp>
    </p:spTree>
    <p:extLst>
      <p:ext uri="{BB962C8B-B14F-4D97-AF65-F5344CB8AC3E}">
        <p14:creationId xmlns:p14="http://schemas.microsoft.com/office/powerpoint/2010/main" val="337769857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11430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2800" b="0" i="0" u="none" strike="noStrike" kern="0" cap="none" spc="0" normalizeH="0" baseline="0" noProof="0" dirty="0" smtClean="0">
                <a:ln>
                  <a:noFill/>
                </a:ln>
                <a:solidFill>
                  <a:schemeClr val="tx2"/>
                </a:solidFill>
                <a:effectLst/>
                <a:uLnTx/>
                <a:uFillTx/>
                <a:latin typeface="+mj-lt"/>
                <a:ea typeface="+mj-ea"/>
                <a:cs typeface="+mj-cs"/>
              </a:rPr>
              <a:t>Foreground Models</a:t>
            </a:r>
            <a:endParaRPr kumimoji="0" lang="en-GB" sz="2800" b="0" i="0" u="none" strike="noStrike" kern="0" cap="none" spc="0" normalizeH="0" baseline="0" noProof="0" dirty="0">
              <a:ln>
                <a:noFill/>
              </a:ln>
              <a:solidFill>
                <a:schemeClr val="tx2"/>
              </a:solidFill>
              <a:effectLst/>
              <a:uLnTx/>
              <a:uFillTx/>
              <a:latin typeface="+mj-lt"/>
              <a:ea typeface="+mj-ea"/>
              <a:cs typeface="+mj-cs"/>
            </a:endParaRPr>
          </a:p>
        </p:txBody>
      </p:sp>
      <p:sp>
        <p:nvSpPr>
          <p:cNvPr id="3" name="Content Placeholder 2"/>
          <p:cNvSpPr txBox="1">
            <a:spLocks/>
          </p:cNvSpPr>
          <p:nvPr/>
        </p:nvSpPr>
        <p:spPr>
          <a:xfrm>
            <a:off x="467544" y="1484784"/>
            <a:ext cx="8229600" cy="4525963"/>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GB" sz="2000" b="0" kern="0" dirty="0" smtClean="0">
                <a:solidFill>
                  <a:srgbClr val="000099"/>
                </a:solidFill>
                <a:latin typeface="+mn-lt"/>
                <a:cs typeface="+mn-cs"/>
              </a:rPr>
              <a:t>C</a:t>
            </a:r>
            <a:r>
              <a:rPr kumimoji="0" lang="en-GB" sz="2000" b="0" i="0" u="none" strike="noStrike" kern="0" cap="none" spc="0" normalizeH="0" baseline="0" noProof="0" dirty="0" err="1" smtClean="0">
                <a:ln>
                  <a:noFill/>
                </a:ln>
                <a:solidFill>
                  <a:srgbClr val="000099"/>
                </a:solidFill>
                <a:effectLst/>
                <a:uLnTx/>
                <a:uFillTx/>
                <a:latin typeface="+mn-lt"/>
                <a:ea typeface="+mn-ea"/>
                <a:cs typeface="+mn-cs"/>
              </a:rPr>
              <a:t>ommonly</a:t>
            </a:r>
            <a:r>
              <a:rPr kumimoji="0" lang="en-GB" sz="2000" b="0" i="0" u="none" strike="noStrike" kern="0" cap="none" spc="0" normalizeH="0" baseline="0" noProof="0" dirty="0" smtClean="0">
                <a:ln>
                  <a:noFill/>
                </a:ln>
                <a:solidFill>
                  <a:srgbClr val="000099"/>
                </a:solidFill>
                <a:effectLst/>
                <a:uLnTx/>
                <a:uFillTx/>
                <a:latin typeface="+mn-lt"/>
                <a:ea typeface="+mn-ea"/>
                <a:cs typeface="+mn-cs"/>
              </a:rPr>
              <a:t> added to/changed</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GB" sz="2000" b="0" kern="0" dirty="0" smtClean="0">
                <a:solidFill>
                  <a:srgbClr val="000099"/>
                </a:solidFill>
                <a:latin typeface="+mn-lt"/>
                <a:cs typeface="+mn-cs"/>
              </a:rPr>
              <a:t>Interface currently accepts models in C++</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GB" sz="2000" b="0" i="0" u="none" strike="noStrike" kern="0" cap="none" spc="0" normalizeH="0" baseline="0" noProof="0" dirty="0" smtClean="0">
                <a:ln>
                  <a:noFill/>
                </a:ln>
                <a:solidFill>
                  <a:srgbClr val="000099"/>
                </a:solidFill>
                <a:effectLst/>
                <a:uLnTx/>
                <a:uFillTx/>
                <a:latin typeface="+mn-lt"/>
                <a:ea typeface="+mn-ea"/>
                <a:cs typeface="+mn-cs"/>
              </a:rPr>
              <a:t>On going work to simplify process of</a:t>
            </a:r>
            <a:r>
              <a:rPr kumimoji="0" lang="en-GB" sz="2000" b="0" i="0" u="none" strike="noStrike" kern="0" cap="none" spc="0" normalizeH="0" noProof="0" dirty="0" smtClean="0">
                <a:ln>
                  <a:noFill/>
                </a:ln>
                <a:solidFill>
                  <a:srgbClr val="000099"/>
                </a:solidFill>
                <a:effectLst/>
                <a:uLnTx/>
                <a:uFillTx/>
                <a:latin typeface="+mn-lt"/>
                <a:ea typeface="+mn-ea"/>
                <a:cs typeface="+mn-cs"/>
              </a:rPr>
              <a:t> users writing their </a:t>
            </a:r>
            <a:r>
              <a:rPr kumimoji="0" lang="en-GB" sz="2000" b="0" i="0" u="none" strike="noStrike" kern="0" cap="none" spc="0" normalizeH="0" noProof="0" dirty="0" err="1" smtClean="0">
                <a:ln>
                  <a:noFill/>
                </a:ln>
                <a:solidFill>
                  <a:srgbClr val="000099"/>
                </a:solidFill>
                <a:effectLst/>
                <a:uLnTx/>
                <a:uFillTx/>
                <a:latin typeface="+mn-lt"/>
                <a:ea typeface="+mn-ea"/>
                <a:cs typeface="+mn-cs"/>
              </a:rPr>
              <a:t>ow</a:t>
            </a:r>
            <a:r>
              <a:rPr lang="en-GB" sz="2000" b="0" kern="0" dirty="0" smtClean="0">
                <a:solidFill>
                  <a:srgbClr val="000099"/>
                </a:solidFill>
                <a:latin typeface="+mn-lt"/>
                <a:cs typeface="+mn-cs"/>
              </a:rPr>
              <a:t>n models</a:t>
            </a:r>
            <a:r>
              <a:rPr kumimoji="0" lang="en-GB" sz="2000" b="0" i="0" u="none" strike="noStrike" kern="0" cap="none" spc="0" normalizeH="0" noProof="0" dirty="0" smtClean="0">
                <a:ln>
                  <a:noFill/>
                </a:ln>
                <a:solidFill>
                  <a:srgbClr val="000099"/>
                </a:solidFill>
                <a:effectLst/>
                <a:uLnTx/>
                <a:uFillTx/>
                <a:latin typeface="+mn-lt"/>
                <a:ea typeface="+mn-ea"/>
                <a:cs typeface="+mn-cs"/>
              </a:rPr>
              <a:t>:</a:t>
            </a:r>
          </a:p>
          <a:p>
            <a:pPr marL="800100" lvl="1" indent="-342900" eaLnBrk="0" hangingPunct="0">
              <a:spcBef>
                <a:spcPct val="20000"/>
              </a:spcBef>
              <a:buFontTx/>
              <a:buChar char="•"/>
              <a:defRPr/>
            </a:pPr>
            <a:r>
              <a:rPr lang="en-GB" sz="2000" b="0" kern="0" noProof="0" dirty="0" smtClean="0">
                <a:solidFill>
                  <a:srgbClr val="000099"/>
                </a:solidFill>
                <a:latin typeface="+mn-lt"/>
                <a:cs typeface="+mn-cs"/>
              </a:rPr>
              <a:t>Will provide template + scripts to control building new models against </a:t>
            </a:r>
            <a:r>
              <a:rPr lang="en-GB" sz="2000" b="0" kern="0" noProof="0" dirty="0" err="1" smtClean="0">
                <a:solidFill>
                  <a:srgbClr val="000099"/>
                </a:solidFill>
                <a:latin typeface="+mn-lt"/>
                <a:cs typeface="+mn-cs"/>
              </a:rPr>
              <a:t>Mantid</a:t>
            </a:r>
            <a:r>
              <a:rPr lang="en-GB" sz="2000" b="0" kern="0" dirty="0">
                <a:solidFill>
                  <a:srgbClr val="000099"/>
                </a:solidFill>
                <a:latin typeface="+mn-lt"/>
                <a:cs typeface="+mn-cs"/>
              </a:rPr>
              <a:t> </a:t>
            </a:r>
            <a:r>
              <a:rPr lang="en-GB" sz="2000" b="0" kern="0" dirty="0" smtClean="0">
                <a:solidFill>
                  <a:srgbClr val="000099"/>
                </a:solidFill>
                <a:latin typeface="+mn-lt"/>
                <a:cs typeface="+mn-cs"/>
              </a:rPr>
              <a:t>version (for all platforms)</a:t>
            </a:r>
            <a:endParaRPr kumimoji="0" lang="en-GB" sz="2000" b="0" i="0" u="none" strike="noStrike" kern="0" cap="none" spc="0" normalizeH="0" baseline="0" noProof="0" dirty="0" smtClean="0">
              <a:ln>
                <a:noFill/>
              </a:ln>
              <a:solidFill>
                <a:srgbClr val="000099"/>
              </a:solidFill>
              <a:effectLst/>
              <a:uLnTx/>
              <a:uFillTx/>
              <a:latin typeface="+mn-lt"/>
              <a:ea typeface="+mn-ea"/>
              <a:cs typeface="+mn-cs"/>
            </a:endParaRPr>
          </a:p>
        </p:txBody>
      </p:sp>
    </p:spTree>
    <p:extLst>
      <p:ext uri="{BB962C8B-B14F-4D97-AF65-F5344CB8AC3E}">
        <p14:creationId xmlns:p14="http://schemas.microsoft.com/office/powerpoint/2010/main" val="218572602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68313" y="115888"/>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Model fitting: current status and forward view</a:t>
            </a:r>
            <a:endParaRPr lang="en-GB" sz="2800" b="0" kern="0" dirty="0">
              <a:solidFill>
                <a:schemeClr val="tx2"/>
              </a:solidFill>
              <a:latin typeface="+mj-lt"/>
              <a:ea typeface="+mj-ea"/>
              <a:cs typeface="+mj-cs"/>
            </a:endParaRPr>
          </a:p>
        </p:txBody>
      </p:sp>
      <p:sp>
        <p:nvSpPr>
          <p:cNvPr id="4" name="Content Placeholder 2"/>
          <p:cNvSpPr txBox="1">
            <a:spLocks/>
          </p:cNvSpPr>
          <p:nvPr/>
        </p:nvSpPr>
        <p:spPr>
          <a:xfrm>
            <a:off x="323528" y="980728"/>
            <a:ext cx="8640960" cy="4752975"/>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GB" sz="2000" b="0" kern="0" dirty="0" smtClean="0">
                <a:solidFill>
                  <a:srgbClr val="000099"/>
                </a:solidFill>
                <a:latin typeface="+mn-lt"/>
                <a:cs typeface="+mn-cs"/>
              </a:rPr>
              <a:t>Verify &amp; expand stock foreground model library</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GB" sz="2000" b="0" kern="0" dirty="0" smtClean="0">
                <a:solidFill>
                  <a:srgbClr val="000099"/>
                </a:solidFill>
                <a:latin typeface="+mn-lt"/>
                <a:cs typeface="+mn-cs"/>
              </a:rPr>
              <a:t>Speed optimisation</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GB" sz="2000" b="0" i="0" u="none" strike="noStrike" kern="0" cap="none" spc="0" normalizeH="0" baseline="0" noProof="0" dirty="0" smtClean="0">
                <a:ln>
                  <a:noFill/>
                </a:ln>
                <a:solidFill>
                  <a:srgbClr val="000099"/>
                </a:solidFill>
                <a:effectLst/>
                <a:uLnTx/>
                <a:uFillTx/>
                <a:latin typeface="+mn-lt"/>
                <a:ea typeface="+mn-ea"/>
                <a:cs typeface="+mn-cs"/>
              </a:rPr>
              <a:t>User interface:</a:t>
            </a:r>
          </a:p>
          <a:p>
            <a:pPr marL="800100" lvl="1" indent="-342900" eaLnBrk="0" hangingPunct="0">
              <a:spcBef>
                <a:spcPct val="20000"/>
              </a:spcBef>
              <a:buFontTx/>
              <a:buChar char="-"/>
              <a:defRPr/>
            </a:pPr>
            <a:r>
              <a:rPr lang="en-GB" b="0" kern="0" dirty="0" smtClean="0">
                <a:solidFill>
                  <a:srgbClr val="000099"/>
                </a:solidFill>
                <a:latin typeface="+mn-lt"/>
                <a:cs typeface="+mn-cs"/>
              </a:rPr>
              <a:t>easy-to-use templates for simple user models</a:t>
            </a:r>
          </a:p>
          <a:p>
            <a:pPr marL="800100" lvl="1" indent="-342900" eaLnBrk="0" hangingPunct="0">
              <a:spcBef>
                <a:spcPct val="20000"/>
              </a:spcBef>
              <a:buFontTx/>
              <a:buChar char="-"/>
              <a:defRPr/>
            </a:pPr>
            <a:r>
              <a:rPr kumimoji="0" lang="en-GB" b="0" i="0" u="none" strike="noStrike" kern="0" cap="none" spc="0" normalizeH="0" baseline="0" noProof="0" dirty="0" smtClean="0">
                <a:ln>
                  <a:noFill/>
                </a:ln>
                <a:solidFill>
                  <a:srgbClr val="000099"/>
                </a:solidFill>
                <a:effectLst/>
                <a:uLnTx/>
                <a:uFillTx/>
                <a:latin typeface="+mn-lt"/>
                <a:ea typeface="+mn-ea"/>
                <a:cs typeface="+mn-cs"/>
              </a:rPr>
              <a:t>Work-bench interface</a:t>
            </a:r>
          </a:p>
          <a:p>
            <a:pPr marL="342900" indent="-342900" eaLnBrk="0" hangingPunct="0">
              <a:spcBef>
                <a:spcPct val="20000"/>
              </a:spcBef>
              <a:defRPr/>
            </a:pPr>
            <a:endParaRPr kumimoji="0" lang="en-GB" sz="2000" b="0" i="0" u="none" strike="noStrike" kern="0" cap="none" spc="0" normalizeH="0" baseline="0" noProof="0" dirty="0" smtClean="0">
              <a:ln>
                <a:noFill/>
              </a:ln>
              <a:solidFill>
                <a:srgbClr val="000099"/>
              </a:solidFill>
              <a:effectLst/>
              <a:uLnTx/>
              <a:uFillTx/>
              <a:latin typeface="+mn-lt"/>
              <a:ea typeface="+mn-ea"/>
              <a:cs typeface="+mn-cs"/>
            </a:endParaRPr>
          </a:p>
          <a:p>
            <a:pPr marL="342900" lvl="0" indent="-342900" eaLnBrk="0" hangingPunct="0">
              <a:spcBef>
                <a:spcPct val="20000"/>
              </a:spcBef>
              <a:buFontTx/>
              <a:buChar char="•"/>
              <a:defRPr/>
            </a:pPr>
            <a:r>
              <a:rPr lang="en-GB" sz="2000" b="0" kern="0" dirty="0">
                <a:solidFill>
                  <a:srgbClr val="000099"/>
                </a:solidFill>
              </a:rPr>
              <a:t>Distributed </a:t>
            </a:r>
            <a:r>
              <a:rPr lang="en-GB" sz="2000" b="0" kern="0" dirty="0" smtClean="0">
                <a:solidFill>
                  <a:srgbClr val="000099"/>
                </a:solidFill>
              </a:rPr>
              <a:t>computing (clusters)</a:t>
            </a:r>
            <a:endParaRPr lang="en-GB" sz="2000" b="0" kern="0" dirty="0">
              <a:solidFill>
                <a:srgbClr val="000099"/>
              </a:solidFill>
            </a:endParaRPr>
          </a:p>
          <a:p>
            <a:pPr marL="342900" lvl="0" indent="-342900" eaLnBrk="0" hangingPunct="0">
              <a:spcBef>
                <a:spcPct val="20000"/>
              </a:spcBef>
              <a:buFontTx/>
              <a:buChar char="•"/>
              <a:defRPr/>
            </a:pPr>
            <a:r>
              <a:rPr lang="en-GB" sz="2000" b="0" kern="0" dirty="0" smtClean="0">
                <a:solidFill>
                  <a:srgbClr val="000099"/>
                </a:solidFill>
              </a:rPr>
              <a:t>Possible investigation into using GPU </a:t>
            </a:r>
            <a:r>
              <a:rPr lang="en-GB" sz="2000" b="0" kern="0" dirty="0">
                <a:solidFill>
                  <a:srgbClr val="000099"/>
                </a:solidFill>
              </a:rPr>
              <a:t>resources</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GB" sz="2000" b="0" kern="0" dirty="0" smtClean="0">
                <a:solidFill>
                  <a:srgbClr val="000099"/>
                </a:solidFill>
                <a:latin typeface="+mn-lt"/>
                <a:cs typeface="+mn-cs"/>
              </a:rPr>
              <a:t>Other resolution function models</a:t>
            </a:r>
          </a:p>
        </p:txBody>
      </p:sp>
      <p:pic>
        <p:nvPicPr>
          <p:cNvPr id="5" name="Picture 4" descr="590px-SimulationImag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5156" y="1412776"/>
            <a:ext cx="2401340" cy="2442041"/>
          </a:xfrm>
          <a:prstGeom prst="rect">
            <a:avLst/>
          </a:prstGeom>
        </p:spPr>
      </p:pic>
      <p:sp>
        <p:nvSpPr>
          <p:cNvPr id="6" name="TextBox 5"/>
          <p:cNvSpPr txBox="1"/>
          <p:nvPr/>
        </p:nvSpPr>
        <p:spPr>
          <a:xfrm>
            <a:off x="6156176" y="3861048"/>
            <a:ext cx="3240360" cy="646331"/>
          </a:xfrm>
          <a:prstGeom prst="rect">
            <a:avLst/>
          </a:prstGeom>
          <a:noFill/>
        </p:spPr>
        <p:txBody>
          <a:bodyPr wrap="square" rtlCol="0">
            <a:spAutoFit/>
          </a:bodyPr>
          <a:lstStyle/>
          <a:p>
            <a:pPr algn="ctr"/>
            <a:r>
              <a:rPr lang="en-GB" sz="1200" i="1" dirty="0">
                <a:cs typeface="Arial"/>
              </a:rPr>
              <a:t>Simulation of MERLIN instrument resolution convolved with a Strontrium122 foreground </a:t>
            </a:r>
            <a:r>
              <a:rPr lang="en-GB" sz="1200" i="1" dirty="0" smtClean="0">
                <a:cs typeface="Arial"/>
              </a:rPr>
              <a:t>model</a:t>
            </a:r>
            <a:endParaRPr lang="en-US" sz="1200" dirty="0"/>
          </a:p>
        </p:txBody>
      </p:sp>
    </p:spTree>
    <p:extLst>
      <p:ext uri="{BB962C8B-B14F-4D97-AF65-F5344CB8AC3E}">
        <p14:creationId xmlns:p14="http://schemas.microsoft.com/office/powerpoint/2010/main" val="115470711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67544" y="18537"/>
            <a:ext cx="8229600" cy="1143000"/>
          </a:xfrm>
          <a:prstGeom prst="rect">
            <a:avLst/>
          </a:prstGeom>
        </p:spPr>
        <p:txBody>
          <a:bodyPr/>
          <a:lstStyle/>
          <a:p>
            <a:pPr algn="ctr">
              <a:defRPr/>
            </a:pPr>
            <a:r>
              <a:rPr lang="en-GB" sz="2800" b="0" kern="0" dirty="0" err="1" smtClean="0">
                <a:solidFill>
                  <a:schemeClr val="tx2"/>
                </a:solidFill>
                <a:latin typeface="+mj-lt"/>
                <a:ea typeface="+mj-ea"/>
                <a:cs typeface="+mj-cs"/>
              </a:rPr>
              <a:t>PeaksViewer</a:t>
            </a:r>
            <a:endParaRPr lang="en-GB" sz="2800" b="0" kern="0" dirty="0">
              <a:solidFill>
                <a:schemeClr val="tx2"/>
              </a:solidFill>
              <a:latin typeface="+mj-lt"/>
              <a:ea typeface="+mj-ea"/>
              <a:cs typeface="+mj-cs"/>
            </a:endParaRPr>
          </a:p>
        </p:txBody>
      </p:sp>
      <p:sp>
        <p:nvSpPr>
          <p:cNvPr id="4" name="Content Placeholder 2"/>
          <p:cNvSpPr txBox="1">
            <a:spLocks/>
          </p:cNvSpPr>
          <p:nvPr/>
        </p:nvSpPr>
        <p:spPr>
          <a:xfrm>
            <a:off x="-972616" y="1196752"/>
            <a:ext cx="8229600" cy="4752975"/>
          </a:xfrm>
          <a:prstGeom prst="rect">
            <a:avLst/>
          </a:prstGeom>
        </p:spPr>
        <p:txBody>
          <a:bodyPr/>
          <a:lstStyle/>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endParaRPr lang="en-GB" sz="2000" b="0" kern="0" dirty="0" smtClean="0">
              <a:solidFill>
                <a:srgbClr val="000099"/>
              </a:solidFill>
              <a:latin typeface="+mn-lt"/>
              <a:cs typeface="+mn-cs"/>
            </a:endParaRPr>
          </a:p>
        </p:txBody>
      </p:sp>
      <p:pic>
        <p:nvPicPr>
          <p:cNvPr id="6" name="Picture 5"/>
          <p:cNvPicPr>
            <a:picLocks noChangeAspect="1"/>
          </p:cNvPicPr>
          <p:nvPr/>
        </p:nvPicPr>
        <p:blipFill>
          <a:blip r:embed="rId3"/>
          <a:stretch>
            <a:fillRect/>
          </a:stretch>
        </p:blipFill>
        <p:spPr>
          <a:xfrm>
            <a:off x="251520" y="764704"/>
            <a:ext cx="7413038" cy="3083824"/>
          </a:xfrm>
          <a:prstGeom prst="rect">
            <a:avLst/>
          </a:prstGeom>
        </p:spPr>
      </p:pic>
      <p:pic>
        <p:nvPicPr>
          <p:cNvPr id="5" name="Picture 4"/>
          <p:cNvPicPr>
            <a:picLocks noChangeAspect="1"/>
          </p:cNvPicPr>
          <p:nvPr/>
        </p:nvPicPr>
        <p:blipFill>
          <a:blip r:embed="rId4"/>
          <a:stretch>
            <a:fillRect/>
          </a:stretch>
        </p:blipFill>
        <p:spPr>
          <a:xfrm>
            <a:off x="3347864" y="2204864"/>
            <a:ext cx="4456117" cy="3401616"/>
          </a:xfrm>
          <a:prstGeom prst="rect">
            <a:avLst/>
          </a:prstGeom>
        </p:spPr>
      </p:pic>
    </p:spTree>
    <p:extLst>
      <p:ext uri="{BB962C8B-B14F-4D97-AF65-F5344CB8AC3E}">
        <p14:creationId xmlns:p14="http://schemas.microsoft.com/office/powerpoint/2010/main" val="379508490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67544" y="18537"/>
            <a:ext cx="8229600" cy="1143000"/>
          </a:xfrm>
          <a:prstGeom prst="rect">
            <a:avLst/>
          </a:prstGeom>
        </p:spPr>
        <p:txBody>
          <a:bodyPr/>
          <a:lstStyle/>
          <a:p>
            <a:pPr algn="ctr">
              <a:defRPr/>
            </a:pPr>
            <a:r>
              <a:rPr lang="en-GB" sz="2800" b="0" kern="0" dirty="0" err="1" smtClean="0">
                <a:solidFill>
                  <a:schemeClr val="tx2"/>
                </a:solidFill>
                <a:latin typeface="+mj-lt"/>
                <a:ea typeface="+mj-ea"/>
                <a:cs typeface="+mj-cs"/>
              </a:rPr>
              <a:t>PeaksViewer</a:t>
            </a:r>
            <a:endParaRPr lang="en-GB" sz="2800" b="0" kern="0" dirty="0">
              <a:solidFill>
                <a:schemeClr val="tx2"/>
              </a:solidFill>
              <a:latin typeface="+mj-lt"/>
              <a:ea typeface="+mj-ea"/>
              <a:cs typeface="+mj-cs"/>
            </a:endParaRPr>
          </a:p>
        </p:txBody>
      </p:sp>
      <p:sp>
        <p:nvSpPr>
          <p:cNvPr id="4" name="Content Placeholder 2"/>
          <p:cNvSpPr txBox="1">
            <a:spLocks/>
          </p:cNvSpPr>
          <p:nvPr/>
        </p:nvSpPr>
        <p:spPr>
          <a:xfrm>
            <a:off x="-972616" y="1196752"/>
            <a:ext cx="8229600" cy="4752975"/>
          </a:xfrm>
          <a:prstGeom prst="rect">
            <a:avLst/>
          </a:prstGeom>
        </p:spPr>
        <p:txBody>
          <a:bodyPr/>
          <a:lstStyle/>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endParaRPr lang="en-GB" sz="2000" b="0" kern="0" dirty="0" smtClean="0">
              <a:solidFill>
                <a:srgbClr val="000099"/>
              </a:solidFill>
              <a:latin typeface="+mn-lt"/>
              <a:cs typeface="+mn-cs"/>
            </a:endParaRPr>
          </a:p>
        </p:txBody>
      </p:sp>
      <p:pic>
        <p:nvPicPr>
          <p:cNvPr id="5" name="peaks_viewer.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95536" y="692696"/>
            <a:ext cx="8349431" cy="4540003"/>
          </a:xfrm>
          <a:prstGeom prst="rect">
            <a:avLst/>
          </a:prstGeom>
        </p:spPr>
      </p:pic>
    </p:spTree>
    <p:extLst>
      <p:ext uri="{BB962C8B-B14F-4D97-AF65-F5344CB8AC3E}">
        <p14:creationId xmlns:p14="http://schemas.microsoft.com/office/powerpoint/2010/main" val="3597433770"/>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repeatCount="indefinite" fill="hold" display="0">
                  <p:stCondLst>
                    <p:cond delay="indefinite"/>
                  </p:stCondLst>
                </p:cTn>
                <p:tgtEl>
                  <p:spTgt spid="5"/>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67544" y="18537"/>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Peak Integration</a:t>
            </a:r>
            <a:endParaRPr lang="en-GB" sz="2800" b="0" kern="0" dirty="0">
              <a:solidFill>
                <a:schemeClr val="tx2"/>
              </a:solidFill>
              <a:latin typeface="+mj-lt"/>
              <a:ea typeface="+mj-ea"/>
              <a:cs typeface="+mj-cs"/>
            </a:endParaRPr>
          </a:p>
        </p:txBody>
      </p:sp>
      <p:sp>
        <p:nvSpPr>
          <p:cNvPr id="4" name="Content Placeholder 2"/>
          <p:cNvSpPr txBox="1">
            <a:spLocks/>
          </p:cNvSpPr>
          <p:nvPr/>
        </p:nvSpPr>
        <p:spPr>
          <a:xfrm>
            <a:off x="251520" y="980728"/>
            <a:ext cx="5544616" cy="4752975"/>
          </a:xfrm>
          <a:prstGeom prst="rect">
            <a:avLst/>
          </a:prstGeom>
        </p:spPr>
        <p:txBody>
          <a:bodyPr/>
          <a:lstStyle/>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dirty="0" smtClean="0">
                <a:solidFill>
                  <a:srgbClr val="000099"/>
                </a:solidFill>
                <a:latin typeface="+mn-lt"/>
                <a:cs typeface="+mn-cs"/>
              </a:rPr>
              <a:t>Heavily uses both </a:t>
            </a:r>
            <a:r>
              <a:rPr lang="en-GB" sz="2000" b="0" kern="0" dirty="0" err="1" smtClean="0">
                <a:solidFill>
                  <a:srgbClr val="000099"/>
                </a:solidFill>
                <a:latin typeface="+mn-lt"/>
                <a:cs typeface="+mn-cs"/>
              </a:rPr>
              <a:t>Mantid</a:t>
            </a:r>
            <a:r>
              <a:rPr lang="en-GB" sz="2000" b="0" kern="0" dirty="0" smtClean="0">
                <a:solidFill>
                  <a:srgbClr val="000099"/>
                </a:solidFill>
                <a:latin typeface="+mn-lt"/>
                <a:cs typeface="+mn-cs"/>
              </a:rPr>
              <a:t> and VATES</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dirty="0" smtClean="0">
                <a:solidFill>
                  <a:srgbClr val="000099"/>
                </a:solidFill>
                <a:latin typeface="+mn-lt"/>
                <a:cs typeface="+mn-cs"/>
              </a:rPr>
              <a:t>Started out with a spherical integration algorithm</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dirty="0" smtClean="0">
                <a:solidFill>
                  <a:srgbClr val="000099"/>
                </a:solidFill>
                <a:latin typeface="+mn-lt"/>
                <a:cs typeface="+mn-cs"/>
              </a:rPr>
              <a:t>Ellipsoid integration</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dirty="0" smtClean="0">
                <a:solidFill>
                  <a:srgbClr val="000099"/>
                </a:solidFill>
                <a:latin typeface="+mn-lt"/>
                <a:cs typeface="+mn-cs"/>
              </a:rPr>
              <a:t>Experimenting with CCL approach </a:t>
            </a:r>
          </a:p>
        </p:txBody>
      </p:sp>
      <p:pic>
        <p:nvPicPr>
          <p:cNvPr id="5" name="Picture 4"/>
          <p:cNvPicPr>
            <a:picLocks noChangeAspect="1"/>
          </p:cNvPicPr>
          <p:nvPr/>
        </p:nvPicPr>
        <p:blipFill>
          <a:blip r:embed="rId3"/>
          <a:stretch>
            <a:fillRect/>
          </a:stretch>
        </p:blipFill>
        <p:spPr>
          <a:xfrm>
            <a:off x="497772" y="3429000"/>
            <a:ext cx="2053012" cy="1960449"/>
          </a:xfrm>
          <a:prstGeom prst="rect">
            <a:avLst/>
          </a:prstGeom>
        </p:spPr>
      </p:pic>
      <p:pic>
        <p:nvPicPr>
          <p:cNvPr id="6" name="Picture 5" descr="peak_animation.gi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86004" y="3429000"/>
            <a:ext cx="2130012" cy="1949462"/>
          </a:xfrm>
          <a:prstGeom prst="rect">
            <a:avLst/>
          </a:prstGeom>
        </p:spPr>
      </p:pic>
      <p:pic>
        <p:nvPicPr>
          <p:cNvPr id="2" name="Picture 1"/>
          <p:cNvPicPr>
            <a:picLocks noChangeAspect="1"/>
          </p:cNvPicPr>
          <p:nvPr/>
        </p:nvPicPr>
        <p:blipFill>
          <a:blip r:embed="rId5"/>
          <a:stretch>
            <a:fillRect/>
          </a:stretch>
        </p:blipFill>
        <p:spPr>
          <a:xfrm>
            <a:off x="5101761" y="3140968"/>
            <a:ext cx="4042239" cy="2220588"/>
          </a:xfrm>
          <a:prstGeom prst="rect">
            <a:avLst/>
          </a:prstGeom>
        </p:spPr>
      </p:pic>
      <p:pic>
        <p:nvPicPr>
          <p:cNvPr id="7" name="Picture 6"/>
          <p:cNvPicPr>
            <a:picLocks noChangeAspect="1"/>
          </p:cNvPicPr>
          <p:nvPr/>
        </p:nvPicPr>
        <p:blipFill>
          <a:blip r:embed="rId6"/>
          <a:stretch>
            <a:fillRect/>
          </a:stretch>
        </p:blipFill>
        <p:spPr>
          <a:xfrm>
            <a:off x="5724128" y="620688"/>
            <a:ext cx="2819428" cy="2467000"/>
          </a:xfrm>
          <a:prstGeom prst="rect">
            <a:avLst/>
          </a:prstGeom>
        </p:spPr>
      </p:pic>
    </p:spTree>
    <p:extLst>
      <p:ext uri="{BB962C8B-B14F-4D97-AF65-F5344CB8AC3E}">
        <p14:creationId xmlns:p14="http://schemas.microsoft.com/office/powerpoint/2010/main" val="2807818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67544" y="18537"/>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Two</a:t>
            </a:r>
            <a:r>
              <a:rPr lang="en-GB" sz="2800" b="0" kern="0" dirty="0">
                <a:solidFill>
                  <a:schemeClr val="tx2"/>
                </a:solidFill>
                <a:latin typeface="+mj-lt"/>
                <a:ea typeface="+mj-ea"/>
                <a:cs typeface="+mj-cs"/>
              </a:rPr>
              <a:t> </a:t>
            </a:r>
            <a:r>
              <a:rPr lang="en-GB" sz="2800" b="0" kern="0" dirty="0" smtClean="0">
                <a:solidFill>
                  <a:schemeClr val="tx2"/>
                </a:solidFill>
                <a:latin typeface="+mj-lt"/>
                <a:ea typeface="+mj-ea"/>
                <a:cs typeface="+mj-cs"/>
              </a:rPr>
              <a:t>way interaction</a:t>
            </a:r>
            <a:endParaRPr lang="en-GB" sz="2800" b="0" kern="0" dirty="0">
              <a:solidFill>
                <a:schemeClr val="tx2"/>
              </a:solidFill>
              <a:latin typeface="+mj-lt"/>
              <a:ea typeface="+mj-ea"/>
              <a:cs typeface="+mj-cs"/>
            </a:endParaRPr>
          </a:p>
        </p:txBody>
      </p:sp>
      <p:pic>
        <p:nvPicPr>
          <p:cNvPr id="5" name="Picture 4" descr="fly3.png"/>
          <p:cNvPicPr>
            <a:picLocks noChangeAspect="1"/>
          </p:cNvPicPr>
          <p:nvPr/>
        </p:nvPicPr>
        <p:blipFill rotWithShape="1">
          <a:blip r:embed="rId3">
            <a:extLst>
              <a:ext uri="{28A0092B-C50C-407E-A947-70E740481C1C}">
                <a14:useLocalDpi xmlns:a14="http://schemas.microsoft.com/office/drawing/2010/main" val="0"/>
              </a:ext>
            </a:extLst>
          </a:blip>
          <a:srcRect l="17398" t="5978" r="17982" b="11722"/>
          <a:stretch/>
        </p:blipFill>
        <p:spPr>
          <a:xfrm>
            <a:off x="3059832" y="764704"/>
            <a:ext cx="2554609" cy="1947745"/>
          </a:xfrm>
          <a:prstGeom prst="rect">
            <a:avLst/>
          </a:prstGeom>
        </p:spPr>
      </p:pic>
      <p:pic>
        <p:nvPicPr>
          <p:cNvPr id="8" name="Picture 7"/>
          <p:cNvPicPr>
            <a:picLocks noChangeAspect="1"/>
          </p:cNvPicPr>
          <p:nvPr/>
        </p:nvPicPr>
        <p:blipFill>
          <a:blip r:embed="rId4"/>
          <a:stretch>
            <a:fillRect/>
          </a:stretch>
        </p:blipFill>
        <p:spPr>
          <a:xfrm>
            <a:off x="2843808" y="2780928"/>
            <a:ext cx="6050356" cy="3053807"/>
          </a:xfrm>
          <a:prstGeom prst="rect">
            <a:avLst/>
          </a:prstGeom>
        </p:spPr>
      </p:pic>
      <p:pic>
        <p:nvPicPr>
          <p:cNvPr id="9" name="Picture 8" descr="fly5.png"/>
          <p:cNvPicPr>
            <a:picLocks noChangeAspect="1"/>
          </p:cNvPicPr>
          <p:nvPr/>
        </p:nvPicPr>
        <p:blipFill rotWithShape="1">
          <a:blip r:embed="rId5">
            <a:extLst>
              <a:ext uri="{28A0092B-C50C-407E-A947-70E740481C1C}">
                <a14:useLocalDpi xmlns:a14="http://schemas.microsoft.com/office/drawing/2010/main" val="0"/>
              </a:ext>
            </a:extLst>
          </a:blip>
          <a:srcRect l="13196" t="12730" r="7576" b="4346"/>
          <a:stretch/>
        </p:blipFill>
        <p:spPr>
          <a:xfrm>
            <a:off x="5652120" y="764704"/>
            <a:ext cx="3250034" cy="2016224"/>
          </a:xfrm>
          <a:prstGeom prst="rect">
            <a:avLst/>
          </a:prstGeom>
        </p:spPr>
      </p:pic>
      <p:pic>
        <p:nvPicPr>
          <p:cNvPr id="10" name="Picture 9" descr="Screen Shot 2013-07-01 at 14.00.4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38830" y="10024617"/>
            <a:ext cx="4752528" cy="3653953"/>
          </a:xfrm>
          <a:prstGeom prst="rect">
            <a:avLst/>
          </a:prstGeom>
        </p:spPr>
      </p:pic>
      <p:pic>
        <p:nvPicPr>
          <p:cNvPr id="11" name="Picture 10" descr="NaCl_VSI.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191357" y="10078171"/>
            <a:ext cx="4551330" cy="3528392"/>
          </a:xfrm>
          <a:prstGeom prst="rect">
            <a:avLst/>
          </a:prstGeom>
        </p:spPr>
      </p:pic>
      <p:pic>
        <p:nvPicPr>
          <p:cNvPr id="12" name="Picture 11" descr="Screen Shot 2013-07-01 at 14.00.4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91230" y="10177017"/>
            <a:ext cx="4752528" cy="3653953"/>
          </a:xfrm>
          <a:prstGeom prst="rect">
            <a:avLst/>
          </a:prstGeom>
        </p:spPr>
      </p:pic>
      <p:pic>
        <p:nvPicPr>
          <p:cNvPr id="13" name="Picture 12" descr="NaCl_VSI.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43757" y="10230571"/>
            <a:ext cx="4551330" cy="3528392"/>
          </a:xfrm>
          <a:prstGeom prst="rect">
            <a:avLst/>
          </a:prstGeom>
        </p:spPr>
      </p:pic>
      <p:pic>
        <p:nvPicPr>
          <p:cNvPr id="14" name="Picture 13" descr="Screen Shot 2013-07-01 at 14.00.4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43630" y="10329417"/>
            <a:ext cx="4752528" cy="3653953"/>
          </a:xfrm>
          <a:prstGeom prst="rect">
            <a:avLst/>
          </a:prstGeom>
        </p:spPr>
      </p:pic>
      <p:pic>
        <p:nvPicPr>
          <p:cNvPr id="15" name="Picture 14" descr="NaCl_VSI.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496157" y="10382971"/>
            <a:ext cx="4551330" cy="3528392"/>
          </a:xfrm>
          <a:prstGeom prst="rect">
            <a:avLst/>
          </a:prstGeom>
        </p:spPr>
      </p:pic>
      <p:grpSp>
        <p:nvGrpSpPr>
          <p:cNvPr id="16" name="Group 15"/>
          <p:cNvGrpSpPr/>
          <p:nvPr/>
        </p:nvGrpSpPr>
        <p:grpSpPr>
          <a:xfrm>
            <a:off x="10438830" y="10024617"/>
            <a:ext cx="9303857" cy="4703080"/>
            <a:chOff x="10438830" y="9485227"/>
            <a:chExt cx="9303857" cy="4703080"/>
          </a:xfrm>
        </p:grpSpPr>
        <p:pic>
          <p:nvPicPr>
            <p:cNvPr id="17" name="Picture 16" descr="Screen Shot 2013-07-01 at 14.00.4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38830" y="9485227"/>
              <a:ext cx="4752528" cy="3653953"/>
            </a:xfrm>
            <a:prstGeom prst="rect">
              <a:avLst/>
            </a:prstGeom>
          </p:spPr>
        </p:pic>
        <p:pic>
          <p:nvPicPr>
            <p:cNvPr id="18" name="Picture 17" descr="NaCl_VSI.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191357" y="9538781"/>
              <a:ext cx="4551330" cy="3528392"/>
            </a:xfrm>
            <a:prstGeom prst="rect">
              <a:avLst/>
            </a:prstGeom>
          </p:spPr>
        </p:pic>
        <p:sp>
          <p:nvSpPr>
            <p:cNvPr id="19" name="TextBox 18"/>
            <p:cNvSpPr txBox="1"/>
            <p:nvPr/>
          </p:nvSpPr>
          <p:spPr>
            <a:xfrm>
              <a:off x="10510838" y="13264977"/>
              <a:ext cx="9217024" cy="923330"/>
            </a:xfrm>
            <a:prstGeom prst="rect">
              <a:avLst/>
            </a:prstGeom>
            <a:noFill/>
          </p:spPr>
          <p:txBody>
            <a:bodyPr wrap="square" rtlCol="0">
              <a:spAutoFit/>
            </a:bodyPr>
            <a:lstStyle/>
            <a:p>
              <a:pPr lvl="0" defTabSz="4173538" eaLnBrk="1" hangingPunct="1">
                <a:spcBef>
                  <a:spcPct val="20000"/>
                </a:spcBef>
                <a:defRPr/>
              </a:pPr>
              <a:r>
                <a:rPr lang="en-US" sz="1800" i="1" kern="0" dirty="0">
                  <a:solidFill>
                    <a:srgbClr val="000000"/>
                  </a:solidFill>
                  <a:latin typeface="+mn-lt"/>
                  <a:cs typeface="Arial"/>
                </a:rPr>
                <a:t>Left: Slice through an multi-dimensional workspace in Q-lab. Algorithmic output fed into </a:t>
              </a:r>
              <a:r>
                <a:rPr lang="en-US" sz="1800" i="1" kern="0" dirty="0" err="1">
                  <a:solidFill>
                    <a:srgbClr val="000000"/>
                  </a:solidFill>
                  <a:latin typeface="+mn-lt"/>
                  <a:cs typeface="Arial"/>
                </a:rPr>
                <a:t>visualisation</a:t>
              </a:r>
              <a:r>
                <a:rPr lang="en-US" sz="1800" i="1" kern="0" dirty="0">
                  <a:solidFill>
                    <a:srgbClr val="000000"/>
                  </a:solidFill>
                  <a:latin typeface="+mn-lt"/>
                  <a:cs typeface="Arial"/>
                </a:rPr>
                <a:t> to show spherically integrated regions. Right: 3D representation of integration regions with Bragg peaks in </a:t>
              </a:r>
              <a:r>
                <a:rPr lang="en-US" sz="1800" i="1" kern="0" dirty="0" err="1">
                  <a:solidFill>
                    <a:srgbClr val="000000"/>
                  </a:solidFill>
                  <a:latin typeface="+mn-lt"/>
                  <a:cs typeface="Arial"/>
                </a:rPr>
                <a:t>Qlab</a:t>
              </a:r>
              <a:r>
                <a:rPr lang="en-US" sz="1800" i="1" kern="0" dirty="0">
                  <a:solidFill>
                    <a:srgbClr val="000000"/>
                  </a:solidFill>
                  <a:latin typeface="+mn-lt"/>
                  <a:cs typeface="Arial"/>
                </a:rPr>
                <a:t>. Both from </a:t>
              </a:r>
              <a:r>
                <a:rPr lang="en-US" sz="1800" i="1" kern="0" dirty="0" err="1">
                  <a:solidFill>
                    <a:srgbClr val="000000"/>
                  </a:solidFill>
                  <a:latin typeface="+mn-lt"/>
                  <a:cs typeface="Arial"/>
                </a:rPr>
                <a:t>cublic</a:t>
              </a:r>
              <a:r>
                <a:rPr lang="en-US" sz="1800" i="1" kern="0" dirty="0">
                  <a:solidFill>
                    <a:srgbClr val="000000"/>
                  </a:solidFill>
                  <a:latin typeface="+mn-lt"/>
                  <a:cs typeface="Arial"/>
                </a:rPr>
                <a:t> </a:t>
              </a:r>
              <a:r>
                <a:rPr lang="en-US" sz="1800" i="1" kern="0" dirty="0" err="1">
                  <a:solidFill>
                    <a:srgbClr val="000000"/>
                  </a:solidFill>
                  <a:latin typeface="+mn-lt"/>
                  <a:cs typeface="Arial"/>
                </a:rPr>
                <a:t>NaCl</a:t>
              </a:r>
              <a:r>
                <a:rPr lang="en-US" sz="1800" i="1" kern="0" dirty="0">
                  <a:solidFill>
                    <a:srgbClr val="000000"/>
                  </a:solidFill>
                  <a:latin typeface="+mn-lt"/>
                  <a:cs typeface="Arial"/>
                </a:rPr>
                <a:t> on SXD.</a:t>
              </a:r>
            </a:p>
          </p:txBody>
        </p:sp>
      </p:grpSp>
      <p:pic>
        <p:nvPicPr>
          <p:cNvPr id="20" name="Picture 19" descr="Screen Shot 2013-07-01 at 14.00.4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96030" y="10481817"/>
            <a:ext cx="4752528" cy="3653953"/>
          </a:xfrm>
          <a:prstGeom prst="rect">
            <a:avLst/>
          </a:prstGeom>
        </p:spPr>
      </p:pic>
      <p:pic>
        <p:nvPicPr>
          <p:cNvPr id="21" name="Picture 20" descr="Screen Shot 2013-07-01 at 14.00.4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504" y="1268760"/>
            <a:ext cx="2592288" cy="1993065"/>
          </a:xfrm>
          <a:prstGeom prst="rect">
            <a:avLst/>
          </a:prstGeom>
        </p:spPr>
      </p:pic>
      <p:pic>
        <p:nvPicPr>
          <p:cNvPr id="22" name="Picture 21" descr="NaCl_VSI.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504" y="3451751"/>
            <a:ext cx="2664296" cy="2065481"/>
          </a:xfrm>
          <a:prstGeom prst="rect">
            <a:avLst/>
          </a:prstGeom>
        </p:spPr>
      </p:pic>
    </p:spTree>
    <p:extLst>
      <p:ext uri="{BB962C8B-B14F-4D97-AF65-F5344CB8AC3E}">
        <p14:creationId xmlns:p14="http://schemas.microsoft.com/office/powerpoint/2010/main" val="121301439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68313" y="115888"/>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Looking Forwards</a:t>
            </a:r>
            <a:endParaRPr lang="en-GB" sz="2800" b="0" kern="0" dirty="0">
              <a:solidFill>
                <a:schemeClr val="tx2"/>
              </a:solidFill>
              <a:latin typeface="+mj-lt"/>
              <a:ea typeface="+mj-ea"/>
              <a:cs typeface="+mj-cs"/>
            </a:endParaRPr>
          </a:p>
        </p:txBody>
      </p:sp>
      <p:sp>
        <p:nvSpPr>
          <p:cNvPr id="4" name="Content Placeholder 2"/>
          <p:cNvSpPr txBox="1">
            <a:spLocks/>
          </p:cNvSpPr>
          <p:nvPr/>
        </p:nvSpPr>
        <p:spPr>
          <a:xfrm>
            <a:off x="323528" y="980728"/>
            <a:ext cx="8229600" cy="4752975"/>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GB" sz="2000" b="0" i="0" u="none" strike="noStrike" kern="0" cap="none" spc="0" normalizeH="0" baseline="0" noProof="0" dirty="0" smtClean="0">
                <a:ln>
                  <a:noFill/>
                </a:ln>
                <a:solidFill>
                  <a:srgbClr val="000099"/>
                </a:solidFill>
                <a:effectLst/>
                <a:uLnTx/>
                <a:uFillTx/>
                <a:latin typeface="+mn-lt"/>
                <a:ea typeface="+mn-ea"/>
                <a:cs typeface="+mn-cs"/>
              </a:rPr>
              <a:t>Complete </a:t>
            </a:r>
            <a:r>
              <a:rPr kumimoji="0" lang="en-GB" sz="2000" b="0" i="0" u="none" strike="noStrike" kern="0" cap="none" spc="0" normalizeH="0" baseline="0" noProof="0" dirty="0" err="1" smtClean="0">
                <a:ln>
                  <a:noFill/>
                </a:ln>
                <a:solidFill>
                  <a:srgbClr val="000099"/>
                </a:solidFill>
                <a:effectLst/>
                <a:uLnTx/>
                <a:uFillTx/>
                <a:latin typeface="+mn-lt"/>
                <a:ea typeface="+mn-ea"/>
                <a:cs typeface="+mn-cs"/>
              </a:rPr>
              <a:t>scriptability</a:t>
            </a:r>
            <a:r>
              <a:rPr kumimoji="0" lang="en-GB" sz="2000" b="0" i="0" u="none" strike="noStrike" kern="0" cap="none" spc="0" normalizeH="0" baseline="0" noProof="0" dirty="0" smtClean="0">
                <a:ln>
                  <a:noFill/>
                </a:ln>
                <a:solidFill>
                  <a:srgbClr val="000099"/>
                </a:solidFill>
                <a:effectLst/>
                <a:uLnTx/>
                <a:uFillTx/>
                <a:latin typeface="+mn-lt"/>
                <a:ea typeface="+mn-ea"/>
                <a:cs typeface="+mn-cs"/>
              </a:rPr>
              <a:t>.</a:t>
            </a:r>
            <a:r>
              <a:rPr kumimoji="0" lang="en-GB" sz="2000" b="0" i="0" u="none" strike="noStrike" kern="0" cap="none" spc="0" normalizeH="0" noProof="0" dirty="0" smtClean="0">
                <a:ln>
                  <a:noFill/>
                </a:ln>
                <a:solidFill>
                  <a:srgbClr val="000099"/>
                </a:solidFill>
                <a:effectLst/>
                <a:uLnTx/>
                <a:uFillTx/>
                <a:latin typeface="+mn-lt"/>
                <a:ea typeface="+mn-ea"/>
                <a:cs typeface="+mn-cs"/>
              </a:rPr>
              <a:t> </a:t>
            </a:r>
            <a:r>
              <a:rPr lang="en-GB" sz="2000" b="0" kern="0" dirty="0" smtClean="0">
                <a:solidFill>
                  <a:srgbClr val="000099"/>
                </a:solidFill>
                <a:latin typeface="+mn-lt"/>
                <a:cs typeface="+mn-cs"/>
              </a:rPr>
              <a:t>A well thought out API.</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GB" sz="2000" b="0" i="0" u="none" strike="noStrike" kern="0" cap="none" spc="0" normalizeH="0" baseline="0" noProof="0" dirty="0" smtClean="0">
                <a:ln>
                  <a:noFill/>
                </a:ln>
                <a:solidFill>
                  <a:srgbClr val="000099"/>
                </a:solidFill>
                <a:effectLst/>
                <a:uLnTx/>
                <a:uFillTx/>
                <a:latin typeface="+mn-lt"/>
                <a:ea typeface="+mn-ea"/>
                <a:cs typeface="+mn-cs"/>
              </a:rPr>
              <a:t>Better cohesion between tools.</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GB" sz="2000" b="0" kern="0" dirty="0" smtClean="0">
                <a:solidFill>
                  <a:srgbClr val="000099"/>
                </a:solidFill>
                <a:latin typeface="+mn-lt"/>
                <a:cs typeface="+mn-cs"/>
              </a:rPr>
              <a:t>MD normalization work.</a:t>
            </a:r>
          </a:p>
          <a:p>
            <a:pPr marL="800100" lvl="1" indent="-342900" eaLnBrk="0" hangingPunct="0">
              <a:spcBef>
                <a:spcPct val="20000"/>
              </a:spcBef>
              <a:buFontTx/>
              <a:buChar char="•"/>
              <a:defRPr/>
            </a:pPr>
            <a:r>
              <a:rPr lang="en-GB" sz="2000" b="0" kern="0" dirty="0" smtClean="0">
                <a:solidFill>
                  <a:srgbClr val="000099"/>
                </a:solidFill>
                <a:latin typeface="+mn-lt"/>
                <a:cs typeface="+mn-cs"/>
              </a:rPr>
              <a:t>Properly account for solid angle and flux in Horace scans</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GB" sz="2000" b="0" kern="0" dirty="0" smtClean="0">
                <a:solidFill>
                  <a:srgbClr val="000099"/>
                </a:solidFill>
                <a:latin typeface="+mn-lt"/>
                <a:cs typeface="+mn-cs"/>
              </a:rPr>
              <a:t>Processing of large </a:t>
            </a:r>
            <a:r>
              <a:rPr lang="en-GB" sz="2000" b="0" kern="0" dirty="0" err="1" smtClean="0">
                <a:solidFill>
                  <a:srgbClr val="000099"/>
                </a:solidFill>
                <a:latin typeface="+mn-lt"/>
                <a:cs typeface="+mn-cs"/>
              </a:rPr>
              <a:t>datafiles</a:t>
            </a:r>
            <a:r>
              <a:rPr lang="en-GB" sz="2000" b="0" kern="0" dirty="0" smtClean="0">
                <a:solidFill>
                  <a:srgbClr val="000099"/>
                </a:solidFill>
                <a:latin typeface="+mn-lt"/>
                <a:cs typeface="+mn-cs"/>
              </a:rPr>
              <a:t>.</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GB" sz="2000" b="0" kern="0" dirty="0" smtClean="0">
                <a:solidFill>
                  <a:srgbClr val="000099"/>
                </a:solidFill>
                <a:latin typeface="+mn-lt"/>
                <a:cs typeface="+mn-cs"/>
              </a:rPr>
              <a:t>Turning our attention to MPI and GPU processing</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GB" sz="2000" b="0" kern="0" dirty="0" smtClean="0">
                <a:solidFill>
                  <a:srgbClr val="000099"/>
                </a:solidFill>
                <a:latin typeface="+mn-lt"/>
                <a:cs typeface="+mn-cs"/>
              </a:rPr>
              <a:t>Continued scientific led development</a:t>
            </a:r>
          </a:p>
          <a:p>
            <a:pPr marR="0" lvl="0" algn="l" defTabSz="914400" rtl="0" eaLnBrk="0" fontAlgn="base" latinLnBrk="0" hangingPunct="0">
              <a:lnSpc>
                <a:spcPct val="100000"/>
              </a:lnSpc>
              <a:spcBef>
                <a:spcPct val="20000"/>
              </a:spcBef>
              <a:spcAft>
                <a:spcPct val="0"/>
              </a:spcAft>
              <a:buClrTx/>
              <a:buSzTx/>
              <a:tabLst/>
              <a:defRPr/>
            </a:pPr>
            <a:endParaRPr lang="en-GB" sz="2000" b="0" kern="0" dirty="0" smtClean="0">
              <a:solidFill>
                <a:srgbClr val="000099"/>
              </a:solidFill>
              <a:latin typeface="+mn-lt"/>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GB" sz="2000" b="0" i="0" u="none" strike="noStrike" kern="0" cap="none" spc="0" normalizeH="0" baseline="0" noProof="0" dirty="0" smtClean="0">
              <a:ln>
                <a:noFill/>
              </a:ln>
              <a:solidFill>
                <a:srgbClr val="000099"/>
              </a:solidFill>
              <a:effectLst/>
              <a:uLnTx/>
              <a:uFillTx/>
              <a:latin typeface="+mn-lt"/>
              <a:ea typeface="+mn-ea"/>
              <a:cs typeface="+mn-cs"/>
            </a:endParaRP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188913"/>
            <a:ext cx="8229600" cy="1143000"/>
          </a:xfrm>
          <a:prstGeom prst="rect">
            <a:avLst/>
          </a:prstGeom>
        </p:spPr>
        <p:txBody>
          <a:bodyPr/>
          <a:lstStyle/>
          <a:p>
            <a:pPr algn="ctr">
              <a:defRPr/>
            </a:pPr>
            <a:endParaRPr lang="en-GB" sz="6000" b="0" kern="0" dirty="0">
              <a:solidFill>
                <a:schemeClr val="tx2"/>
              </a:solidFill>
              <a:latin typeface="+mj-lt"/>
              <a:ea typeface="+mj-ea"/>
              <a:cs typeface="+mj-cs"/>
            </a:endParaRPr>
          </a:p>
        </p:txBody>
      </p:sp>
      <p:sp>
        <p:nvSpPr>
          <p:cNvPr id="3" name="Rectangle 3"/>
          <p:cNvSpPr txBox="1">
            <a:spLocks noChangeArrowheads="1"/>
          </p:cNvSpPr>
          <p:nvPr/>
        </p:nvSpPr>
        <p:spPr>
          <a:xfrm>
            <a:off x="395536" y="1124744"/>
            <a:ext cx="8568952" cy="4205287"/>
          </a:xfrm>
          <a:prstGeom prst="rect">
            <a:avLst/>
          </a:prstGeom>
        </p:spPr>
        <p:txBody>
          <a:bodyPr/>
          <a:lstStyle/>
          <a:p>
            <a:pPr marL="342900" indent="-342900">
              <a:lnSpc>
                <a:spcPct val="90000"/>
              </a:lnSpc>
              <a:spcBef>
                <a:spcPct val="20000"/>
              </a:spcBef>
              <a:buFontTx/>
              <a:buChar char="•"/>
              <a:defRPr/>
            </a:pPr>
            <a:r>
              <a:rPr lang="en-GB" sz="2000" b="0" kern="0" dirty="0" smtClean="0">
                <a:solidFill>
                  <a:srgbClr val="000099"/>
                </a:solidFill>
                <a:latin typeface="+mn-lt"/>
                <a:cs typeface="+mn-cs"/>
              </a:rPr>
              <a:t>Highly pixelated instruments </a:t>
            </a:r>
          </a:p>
          <a:p>
            <a:pPr marL="342900" indent="-342900">
              <a:lnSpc>
                <a:spcPct val="90000"/>
              </a:lnSpc>
              <a:spcBef>
                <a:spcPct val="20000"/>
              </a:spcBef>
              <a:buFontTx/>
              <a:buChar char="•"/>
              <a:defRPr/>
            </a:pPr>
            <a:r>
              <a:rPr lang="en-GB" sz="2000" b="0" kern="0" dirty="0" smtClean="0">
                <a:solidFill>
                  <a:srgbClr val="000099"/>
                </a:solidFill>
                <a:latin typeface="+mn-lt"/>
                <a:cs typeface="+mn-cs"/>
              </a:rPr>
              <a:t>Large data volumes</a:t>
            </a:r>
          </a:p>
          <a:p>
            <a:pPr marL="342900" indent="-342900">
              <a:lnSpc>
                <a:spcPct val="90000"/>
              </a:lnSpc>
              <a:spcBef>
                <a:spcPct val="20000"/>
              </a:spcBef>
              <a:buFontTx/>
              <a:buChar char="•"/>
              <a:defRPr/>
            </a:pPr>
            <a:r>
              <a:rPr lang="en-GB" sz="2000" b="0" kern="0" dirty="0" smtClean="0">
                <a:solidFill>
                  <a:srgbClr val="000099"/>
                </a:solidFill>
                <a:latin typeface="+mn-lt"/>
                <a:cs typeface="+mn-cs"/>
              </a:rPr>
              <a:t>Many dimensions of interest</a:t>
            </a:r>
          </a:p>
          <a:p>
            <a:pPr marL="342900" indent="-342900">
              <a:lnSpc>
                <a:spcPct val="90000"/>
              </a:lnSpc>
              <a:spcBef>
                <a:spcPct val="20000"/>
              </a:spcBef>
              <a:buFontTx/>
              <a:buChar char="•"/>
              <a:defRPr/>
            </a:pPr>
            <a:r>
              <a:rPr lang="en-GB" sz="2000" b="0" kern="0" dirty="0" smtClean="0">
                <a:solidFill>
                  <a:srgbClr val="000099"/>
                </a:solidFill>
                <a:latin typeface="+mn-lt"/>
                <a:cs typeface="+mn-cs"/>
              </a:rPr>
              <a:t>Need for n-dimensional data manipulation</a:t>
            </a:r>
          </a:p>
          <a:p>
            <a:pPr marL="342900" indent="-342900">
              <a:lnSpc>
                <a:spcPct val="90000"/>
              </a:lnSpc>
              <a:spcBef>
                <a:spcPct val="20000"/>
              </a:spcBef>
              <a:buFontTx/>
              <a:buChar char="•"/>
              <a:defRPr/>
            </a:pPr>
            <a:r>
              <a:rPr lang="en-GB" sz="2000" b="0" kern="0" dirty="0" smtClean="0">
                <a:solidFill>
                  <a:srgbClr val="000099"/>
                </a:solidFill>
                <a:latin typeface="+mn-lt"/>
                <a:cs typeface="+mn-cs"/>
              </a:rPr>
              <a:t>One workbench required</a:t>
            </a:r>
          </a:p>
          <a:p>
            <a:pPr marL="800100" lvl="1" indent="-342900">
              <a:lnSpc>
                <a:spcPct val="90000"/>
              </a:lnSpc>
              <a:spcBef>
                <a:spcPct val="20000"/>
              </a:spcBef>
              <a:buFontTx/>
              <a:buChar char="•"/>
              <a:defRPr/>
            </a:pPr>
            <a:endParaRPr lang="en-GB" sz="2000" b="0" kern="0" dirty="0">
              <a:latin typeface="+mn-lt"/>
              <a:cs typeface="+mn-cs"/>
            </a:endParaRPr>
          </a:p>
          <a:p>
            <a:pPr marL="800100" lvl="1" indent="-342900">
              <a:lnSpc>
                <a:spcPct val="90000"/>
              </a:lnSpc>
              <a:spcBef>
                <a:spcPct val="20000"/>
              </a:spcBef>
              <a:buFontTx/>
              <a:buChar char="•"/>
              <a:defRPr/>
            </a:pPr>
            <a:endParaRPr lang="en-GB" sz="2400" b="0" kern="0" dirty="0">
              <a:latin typeface="+mn-lt"/>
              <a:cs typeface="+mn-cs"/>
            </a:endParaRPr>
          </a:p>
          <a:p>
            <a:pPr marL="342900" indent="-342900">
              <a:lnSpc>
                <a:spcPct val="90000"/>
              </a:lnSpc>
              <a:spcBef>
                <a:spcPct val="20000"/>
              </a:spcBef>
              <a:defRPr/>
            </a:pPr>
            <a:endParaRPr lang="en-GB" sz="2400" b="0" kern="0" dirty="0">
              <a:latin typeface="+mn-lt"/>
              <a:cs typeface="+mn-cs"/>
            </a:endParaRPr>
          </a:p>
          <a:p>
            <a:pPr marL="342900" indent="-342900">
              <a:lnSpc>
                <a:spcPct val="90000"/>
              </a:lnSpc>
              <a:spcBef>
                <a:spcPct val="20000"/>
              </a:spcBef>
              <a:buFontTx/>
              <a:buChar char="•"/>
              <a:defRPr/>
            </a:pPr>
            <a:endParaRPr lang="en-GB" sz="2400" b="0" kern="0" dirty="0">
              <a:latin typeface="+mn-lt"/>
              <a:cs typeface="+mn-cs"/>
            </a:endParaRP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11560" y="3140968"/>
            <a:ext cx="4212555" cy="285415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 name="Line 3"/>
          <p:cNvSpPr>
            <a:spLocks noChangeShapeType="1"/>
          </p:cNvSpPr>
          <p:nvPr/>
        </p:nvSpPr>
        <p:spPr bwMode="auto">
          <a:xfrm>
            <a:off x="3620528" y="3820898"/>
            <a:ext cx="1062" cy="1007674"/>
          </a:xfrm>
          <a:prstGeom prst="line">
            <a:avLst/>
          </a:prstGeom>
          <a:noFill/>
          <a:ln w="3600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 name="Line 4"/>
          <p:cNvSpPr>
            <a:spLocks noChangeShapeType="1"/>
          </p:cNvSpPr>
          <p:nvPr/>
        </p:nvSpPr>
        <p:spPr bwMode="auto">
          <a:xfrm>
            <a:off x="611560" y="4148642"/>
            <a:ext cx="4212555" cy="125543"/>
          </a:xfrm>
          <a:prstGeom prst="line">
            <a:avLst/>
          </a:prstGeom>
          <a:noFill/>
          <a:ln w="36000">
            <a:solidFill>
              <a:srgbClr val="00008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9" name="Text Box 5"/>
          <p:cNvSpPr txBox="1">
            <a:spLocks noChangeArrowheads="1"/>
          </p:cNvSpPr>
          <p:nvPr/>
        </p:nvSpPr>
        <p:spPr bwMode="auto">
          <a:xfrm>
            <a:off x="2994323" y="3971994"/>
            <a:ext cx="535989" cy="2699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5pPr>
            <a:lvl6pPr marL="25146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6pPr>
            <a:lvl7pPr marL="29718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7pPr>
            <a:lvl8pPr marL="34290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8pPr>
            <a:lvl9pPr marL="38862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9pPr>
          </a:lstStyle>
          <a:p>
            <a:pPr>
              <a:buClrTx/>
              <a:buFontTx/>
              <a:buNone/>
            </a:pPr>
            <a:r>
              <a:rPr lang="en-GB" sz="2200" dirty="0" smtClean="0">
                <a:solidFill>
                  <a:srgbClr val="000080"/>
                </a:solidFill>
              </a:rPr>
              <a:t>160</a:t>
            </a:r>
            <a:r>
              <a:rPr lang="en-GB" sz="2200" dirty="0" smtClean="0">
                <a:solidFill>
                  <a:srgbClr val="000080"/>
                </a:solidFill>
                <a:latin typeface="Ume P Mincho S3" charset="0"/>
                <a:cs typeface="Ume P Mincho S3" charset="0"/>
              </a:rPr>
              <a:t>º</a:t>
            </a:r>
            <a:r>
              <a:rPr lang="en-GB" sz="2200" dirty="0" smtClean="0">
                <a:solidFill>
                  <a:srgbClr val="000080"/>
                </a:solidFill>
              </a:rPr>
              <a:t> </a:t>
            </a:r>
            <a:endParaRPr lang="en-GB" sz="2200" dirty="0">
              <a:solidFill>
                <a:srgbClr val="000080"/>
              </a:solidFill>
            </a:endParaRPr>
          </a:p>
        </p:txBody>
      </p:sp>
      <p:sp>
        <p:nvSpPr>
          <p:cNvPr id="10" name="Text Box 6"/>
          <p:cNvSpPr txBox="1">
            <a:spLocks noChangeArrowheads="1"/>
          </p:cNvSpPr>
          <p:nvPr/>
        </p:nvSpPr>
        <p:spPr bwMode="auto">
          <a:xfrm>
            <a:off x="3620528" y="4319735"/>
            <a:ext cx="655923" cy="2699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5pPr>
            <a:lvl6pPr marL="25146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6pPr>
            <a:lvl7pPr marL="29718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7pPr>
            <a:lvl8pPr marL="34290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8pPr>
            <a:lvl9pPr marL="38862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9pPr>
          </a:lstStyle>
          <a:p>
            <a:pPr>
              <a:buClrTx/>
              <a:buFontTx/>
              <a:buNone/>
            </a:pPr>
            <a:r>
              <a:rPr lang="en-GB" sz="2200">
                <a:solidFill>
                  <a:srgbClr val="FF0000"/>
                </a:solidFill>
              </a:rPr>
              <a:t>+/- 15</a:t>
            </a:r>
            <a:r>
              <a:rPr lang="en-GB" sz="2200">
                <a:solidFill>
                  <a:srgbClr val="FF0000"/>
                </a:solidFill>
                <a:latin typeface="Ume P Mincho S3" charset="0"/>
                <a:cs typeface="Ume P Mincho S3" charset="0"/>
              </a:rPr>
              <a:t>º</a:t>
            </a:r>
          </a:p>
        </p:txBody>
      </p:sp>
      <p:sp>
        <p:nvSpPr>
          <p:cNvPr id="11" name="Text Box 7"/>
          <p:cNvSpPr txBox="1">
            <a:spLocks noChangeArrowheads="1"/>
          </p:cNvSpPr>
          <p:nvPr/>
        </p:nvSpPr>
        <p:spPr bwMode="auto">
          <a:xfrm>
            <a:off x="674180" y="3393164"/>
            <a:ext cx="2048433" cy="15076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5pPr>
            <a:lvl6pPr marL="25146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6pPr>
            <a:lvl7pPr marL="29718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7pPr>
            <a:lvl8pPr marL="34290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8pPr>
            <a:lvl9pPr marL="38862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9pPr>
          </a:lstStyle>
          <a:p>
            <a:pPr>
              <a:buClrTx/>
              <a:buFontTx/>
              <a:buNone/>
            </a:pPr>
            <a:r>
              <a:rPr lang="en-GB" sz="2200" dirty="0" smtClean="0">
                <a:solidFill>
                  <a:srgbClr val="FFFF00"/>
                </a:solidFill>
              </a:rPr>
              <a:t>1520 tubes</a:t>
            </a:r>
          </a:p>
          <a:p>
            <a:pPr>
              <a:buClrTx/>
              <a:buFontTx/>
              <a:buNone/>
            </a:pPr>
            <a:endParaRPr lang="en-GB" sz="2200" dirty="0" smtClean="0">
              <a:solidFill>
                <a:srgbClr val="FFFF00"/>
              </a:solidFill>
            </a:endParaRPr>
          </a:p>
          <a:p>
            <a:pPr>
              <a:buClrTx/>
              <a:buFontTx/>
              <a:buNone/>
            </a:pPr>
            <a:r>
              <a:rPr lang="en-GB" sz="2200" dirty="0" smtClean="0">
                <a:solidFill>
                  <a:srgbClr val="FFFF00"/>
                </a:solidFill>
              </a:rPr>
              <a:t>x 128 pixels</a:t>
            </a:r>
          </a:p>
          <a:p>
            <a:pPr>
              <a:buClrTx/>
              <a:buFontTx/>
              <a:buNone/>
            </a:pPr>
            <a:endParaRPr lang="en-GB" sz="2200" dirty="0" smtClean="0">
              <a:solidFill>
                <a:srgbClr val="FFFF00"/>
              </a:solidFill>
            </a:endParaRPr>
          </a:p>
          <a:p>
            <a:pPr>
              <a:buClrTx/>
              <a:buFontTx/>
              <a:buNone/>
            </a:pPr>
            <a:r>
              <a:rPr lang="en-GB" sz="2200" dirty="0" smtClean="0">
                <a:solidFill>
                  <a:srgbClr val="FFFF00"/>
                </a:solidFill>
              </a:rPr>
              <a:t>x 5000 time channels</a:t>
            </a:r>
            <a:endParaRPr lang="en-GB" sz="2200" dirty="0">
              <a:solidFill>
                <a:srgbClr val="FFFF00"/>
              </a:solidFill>
            </a:endParaRPr>
          </a:p>
        </p:txBody>
      </p:sp>
      <p:sp>
        <p:nvSpPr>
          <p:cNvPr id="19" name="Rectangle 2"/>
          <p:cNvSpPr txBox="1">
            <a:spLocks noChangeArrowheads="1"/>
          </p:cNvSpPr>
          <p:nvPr/>
        </p:nvSpPr>
        <p:spPr>
          <a:xfrm>
            <a:off x="152400" y="341313"/>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VATES : The problem</a:t>
            </a:r>
            <a:endParaRPr lang="en-GB" sz="2800" b="0" kern="0" dirty="0">
              <a:solidFill>
                <a:schemeClr val="tx2"/>
              </a:solidFill>
              <a:latin typeface="+mj-lt"/>
              <a:ea typeface="+mj-ea"/>
              <a:cs typeface="+mj-cs"/>
            </a:endParaRPr>
          </a:p>
        </p:txBody>
      </p:sp>
      <p:pic>
        <p:nvPicPr>
          <p:cNvPr id="2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176" y="980728"/>
            <a:ext cx="2736304" cy="4118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995487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395536" y="1268760"/>
            <a:ext cx="4824536" cy="4205287"/>
          </a:xfrm>
          <a:prstGeom prst="rect">
            <a:avLst/>
          </a:prstGeom>
        </p:spPr>
        <p:txBody>
          <a:bodyPr/>
          <a:lstStyle/>
          <a:p>
            <a:pPr marL="342900" indent="-342900">
              <a:lnSpc>
                <a:spcPct val="90000"/>
              </a:lnSpc>
              <a:spcBef>
                <a:spcPct val="20000"/>
              </a:spcBef>
              <a:buFontTx/>
              <a:buChar char="•"/>
              <a:defRPr/>
            </a:pPr>
            <a:r>
              <a:rPr lang="en-GB" sz="2000" b="0" kern="0" dirty="0" smtClean="0">
                <a:solidFill>
                  <a:srgbClr val="000099"/>
                </a:solidFill>
                <a:latin typeface="+mn-lt"/>
                <a:cs typeface="+mn-cs"/>
              </a:rPr>
              <a:t>Containers and pipeline for multi-dimensional data</a:t>
            </a:r>
          </a:p>
          <a:p>
            <a:pPr marL="342900" indent="-342900">
              <a:lnSpc>
                <a:spcPct val="90000"/>
              </a:lnSpc>
              <a:spcBef>
                <a:spcPct val="20000"/>
              </a:spcBef>
              <a:buFontTx/>
              <a:buChar char="•"/>
              <a:defRPr/>
            </a:pPr>
            <a:r>
              <a:rPr lang="en-GB" sz="2000" b="0" kern="0" dirty="0" smtClean="0">
                <a:solidFill>
                  <a:srgbClr val="000099"/>
                </a:solidFill>
                <a:latin typeface="+mn-lt"/>
                <a:cs typeface="+mn-cs"/>
              </a:rPr>
              <a:t>Visualisation of multi-dimensional data</a:t>
            </a:r>
            <a:endParaRPr lang="en-GB" sz="2000" b="0" dirty="0">
              <a:solidFill>
                <a:srgbClr val="000099"/>
              </a:solidFill>
              <a:latin typeface="+mn-lt"/>
              <a:cs typeface="+mn-cs"/>
              <a:sym typeface="Symbol" pitchFamily="18" charset="2"/>
            </a:endParaRPr>
          </a:p>
          <a:p>
            <a:pPr marL="342900" indent="-342900">
              <a:lnSpc>
                <a:spcPct val="90000"/>
              </a:lnSpc>
              <a:spcBef>
                <a:spcPct val="20000"/>
              </a:spcBef>
              <a:buFontTx/>
              <a:buChar char="•"/>
              <a:defRPr/>
            </a:pPr>
            <a:r>
              <a:rPr lang="en-GB" sz="2000" b="0" kern="0" dirty="0" smtClean="0">
                <a:solidFill>
                  <a:srgbClr val="000099"/>
                </a:solidFill>
                <a:latin typeface="+mn-lt"/>
                <a:cs typeface="+mn-cs"/>
              </a:rPr>
              <a:t>Simulation and fitting of multi-dimensional data</a:t>
            </a:r>
          </a:p>
          <a:p>
            <a:pPr marL="342900" indent="-342900">
              <a:lnSpc>
                <a:spcPct val="90000"/>
              </a:lnSpc>
              <a:spcBef>
                <a:spcPct val="20000"/>
              </a:spcBef>
              <a:buFontTx/>
              <a:buChar char="•"/>
              <a:defRPr/>
            </a:pPr>
            <a:r>
              <a:rPr lang="en-GB" sz="2000" b="0" kern="0" dirty="0" smtClean="0">
                <a:solidFill>
                  <a:srgbClr val="000099"/>
                </a:solidFill>
                <a:latin typeface="+mn-lt"/>
                <a:cs typeface="+mn-cs"/>
              </a:rPr>
              <a:t>Pluggable/Extendable in many ways</a:t>
            </a:r>
            <a:endParaRPr lang="en-GB" sz="2000" b="0" kern="0" dirty="0">
              <a:solidFill>
                <a:srgbClr val="000099"/>
              </a:solidFill>
              <a:latin typeface="+mn-lt"/>
              <a:cs typeface="+mn-cs"/>
            </a:endParaRPr>
          </a:p>
          <a:p>
            <a:pPr marL="800100" lvl="1" indent="-342900">
              <a:lnSpc>
                <a:spcPct val="90000"/>
              </a:lnSpc>
              <a:spcBef>
                <a:spcPct val="20000"/>
              </a:spcBef>
              <a:buFontTx/>
              <a:buChar char="•"/>
              <a:defRPr/>
            </a:pPr>
            <a:endParaRPr lang="en-GB" sz="2000" b="0" kern="0" dirty="0">
              <a:latin typeface="+mn-lt"/>
              <a:cs typeface="+mn-cs"/>
            </a:endParaRPr>
          </a:p>
          <a:p>
            <a:pPr marL="800100" lvl="1" indent="-342900">
              <a:lnSpc>
                <a:spcPct val="90000"/>
              </a:lnSpc>
              <a:spcBef>
                <a:spcPct val="20000"/>
              </a:spcBef>
              <a:buFontTx/>
              <a:buChar char="•"/>
              <a:defRPr/>
            </a:pPr>
            <a:endParaRPr lang="en-GB" sz="2400" b="0" kern="0" dirty="0">
              <a:latin typeface="+mn-lt"/>
              <a:cs typeface="+mn-cs"/>
            </a:endParaRPr>
          </a:p>
          <a:p>
            <a:pPr marL="342900" indent="-342900">
              <a:lnSpc>
                <a:spcPct val="90000"/>
              </a:lnSpc>
              <a:spcBef>
                <a:spcPct val="20000"/>
              </a:spcBef>
              <a:defRPr/>
            </a:pPr>
            <a:endParaRPr lang="en-GB" sz="2400" b="0" kern="0" dirty="0">
              <a:latin typeface="+mn-lt"/>
              <a:cs typeface="+mn-cs"/>
            </a:endParaRPr>
          </a:p>
          <a:p>
            <a:pPr marL="342900" indent="-342900">
              <a:lnSpc>
                <a:spcPct val="90000"/>
              </a:lnSpc>
              <a:spcBef>
                <a:spcPct val="20000"/>
              </a:spcBef>
              <a:buFontTx/>
              <a:buChar char="•"/>
              <a:defRPr/>
            </a:pPr>
            <a:endParaRPr lang="en-GB" sz="2400" b="0" kern="0" dirty="0">
              <a:latin typeface="+mn-lt"/>
              <a:cs typeface="+mn-cs"/>
            </a:endParaRPr>
          </a:p>
        </p:txBody>
      </p:sp>
      <p:sp>
        <p:nvSpPr>
          <p:cNvPr id="6" name="Rectangle 2"/>
          <p:cNvSpPr txBox="1">
            <a:spLocks noChangeArrowheads="1"/>
          </p:cNvSpPr>
          <p:nvPr/>
        </p:nvSpPr>
        <p:spPr>
          <a:xfrm>
            <a:off x="152400" y="341313"/>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VATES : Requirements</a:t>
            </a:r>
            <a:endParaRPr lang="en-GB" sz="2800" b="0" kern="0" dirty="0">
              <a:solidFill>
                <a:schemeClr val="tx2"/>
              </a:solidFill>
              <a:latin typeface="+mj-lt"/>
              <a:ea typeface="+mj-ea"/>
              <a:cs typeface="+mj-cs"/>
            </a:endParaRPr>
          </a:p>
        </p:txBody>
      </p:sp>
      <p:pic>
        <p:nvPicPr>
          <p:cNvPr id="12" name="Picture 11"/>
          <p:cNvPicPr>
            <a:picLocks noChangeAspect="1"/>
          </p:cNvPicPr>
          <p:nvPr/>
        </p:nvPicPr>
        <p:blipFill>
          <a:blip r:embed="rId3"/>
          <a:stretch>
            <a:fillRect/>
          </a:stretch>
        </p:blipFill>
        <p:spPr>
          <a:xfrm>
            <a:off x="5292080" y="1052736"/>
            <a:ext cx="2981184" cy="443711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57200" y="0"/>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Platform Design </a:t>
            </a:r>
            <a:r>
              <a:rPr lang="en-GB" sz="2800" b="0" kern="0" dirty="0">
                <a:solidFill>
                  <a:schemeClr val="tx2"/>
                </a:solidFill>
                <a:latin typeface="+mj-lt"/>
                <a:ea typeface="+mj-ea"/>
                <a:cs typeface="+mj-cs"/>
              </a:rPr>
              <a:t>Choice: </a:t>
            </a:r>
            <a:r>
              <a:rPr lang="en-GB" sz="2800" b="0" kern="0" dirty="0" err="1">
                <a:solidFill>
                  <a:schemeClr val="tx2"/>
                </a:solidFill>
                <a:latin typeface="+mj-lt"/>
                <a:ea typeface="+mj-ea"/>
                <a:cs typeface="+mj-cs"/>
              </a:rPr>
              <a:t>Mantid</a:t>
            </a:r>
            <a:endParaRPr lang="en-GB" sz="2800" b="0" kern="0" dirty="0">
              <a:solidFill>
                <a:schemeClr val="tx2"/>
              </a:solidFill>
              <a:latin typeface="+mj-lt"/>
              <a:ea typeface="+mj-ea"/>
              <a:cs typeface="+mj-cs"/>
            </a:endParaRPr>
          </a:p>
        </p:txBody>
      </p:sp>
      <p:sp>
        <p:nvSpPr>
          <p:cNvPr id="3" name="Rectangle 3"/>
          <p:cNvSpPr txBox="1">
            <a:spLocks noChangeArrowheads="1"/>
          </p:cNvSpPr>
          <p:nvPr/>
        </p:nvSpPr>
        <p:spPr>
          <a:xfrm>
            <a:off x="395536" y="2276872"/>
            <a:ext cx="6264696" cy="1944216"/>
          </a:xfrm>
          <a:prstGeom prst="rect">
            <a:avLst/>
          </a:prstGeom>
        </p:spPr>
        <p:txBody>
          <a:bodyPr/>
          <a:lstStyle/>
          <a:p>
            <a:pPr marL="342900" indent="-342900">
              <a:lnSpc>
                <a:spcPct val="90000"/>
              </a:lnSpc>
              <a:spcBef>
                <a:spcPct val="20000"/>
              </a:spcBef>
              <a:buFontTx/>
              <a:buChar char="•"/>
              <a:defRPr/>
            </a:pPr>
            <a:r>
              <a:rPr lang="en-GB" sz="2000" b="0" kern="0" dirty="0" smtClean="0">
                <a:solidFill>
                  <a:srgbClr val="000099"/>
                </a:solidFill>
                <a:latin typeface="+mn-lt"/>
                <a:cs typeface="+mn-cs"/>
              </a:rPr>
              <a:t>Overlap </a:t>
            </a:r>
            <a:r>
              <a:rPr lang="en-GB" sz="2000" b="0" kern="0" dirty="0">
                <a:solidFill>
                  <a:srgbClr val="000099"/>
                </a:solidFill>
                <a:latin typeface="+mn-lt"/>
                <a:cs typeface="+mn-cs"/>
              </a:rPr>
              <a:t>in t</a:t>
            </a:r>
            <a:r>
              <a:rPr lang="en-GB" sz="2000" b="0" kern="0" dirty="0" smtClean="0">
                <a:solidFill>
                  <a:srgbClr val="000099"/>
                </a:solidFill>
                <a:latin typeface="+mn-lt"/>
                <a:cs typeface="+mn-cs"/>
              </a:rPr>
              <a:t>arget platforms</a:t>
            </a:r>
            <a:endParaRPr lang="en-GB" sz="2000" b="0" kern="0" dirty="0">
              <a:solidFill>
                <a:srgbClr val="000099"/>
              </a:solidFill>
              <a:latin typeface="+mn-lt"/>
              <a:cs typeface="+mn-cs"/>
            </a:endParaRPr>
          </a:p>
          <a:p>
            <a:pPr marL="342900" lvl="1" indent="-342900">
              <a:lnSpc>
                <a:spcPct val="90000"/>
              </a:lnSpc>
              <a:spcBef>
                <a:spcPct val="20000"/>
              </a:spcBef>
              <a:buFontTx/>
              <a:buChar char="•"/>
              <a:defRPr/>
            </a:pPr>
            <a:r>
              <a:rPr lang="en-GB" sz="2000" b="0" kern="0" dirty="0">
                <a:solidFill>
                  <a:srgbClr val="000099"/>
                </a:solidFill>
                <a:cs typeface="+mn-cs"/>
              </a:rPr>
              <a:t>Overlap in common </a:t>
            </a:r>
            <a:r>
              <a:rPr lang="en-GB" sz="2000" b="0" kern="0" dirty="0" smtClean="0">
                <a:solidFill>
                  <a:srgbClr val="000099"/>
                </a:solidFill>
                <a:cs typeface="+mn-cs"/>
              </a:rPr>
              <a:t>functionality</a:t>
            </a:r>
          </a:p>
          <a:p>
            <a:pPr marL="342900" lvl="1" indent="-342900">
              <a:lnSpc>
                <a:spcPct val="90000"/>
              </a:lnSpc>
              <a:spcBef>
                <a:spcPct val="20000"/>
              </a:spcBef>
              <a:buFontTx/>
              <a:buChar char="•"/>
              <a:defRPr/>
            </a:pPr>
            <a:r>
              <a:rPr lang="en-GB" sz="2000" b="0" kern="0" dirty="0" smtClean="0">
                <a:solidFill>
                  <a:srgbClr val="000099"/>
                </a:solidFill>
                <a:cs typeface="+mn-cs"/>
              </a:rPr>
              <a:t>Assemble one continuous chain</a:t>
            </a:r>
          </a:p>
          <a:p>
            <a:pPr marL="342900" lvl="1" indent="-342900">
              <a:lnSpc>
                <a:spcPct val="90000"/>
              </a:lnSpc>
              <a:spcBef>
                <a:spcPct val="20000"/>
              </a:spcBef>
              <a:buFontTx/>
              <a:buChar char="•"/>
              <a:defRPr/>
            </a:pPr>
            <a:r>
              <a:rPr lang="en-GB" sz="2000" b="0" kern="0" dirty="0">
                <a:solidFill>
                  <a:srgbClr val="000099"/>
                </a:solidFill>
                <a:cs typeface="+mn-cs"/>
              </a:rPr>
              <a:t>Shared maintenance </a:t>
            </a:r>
            <a:r>
              <a:rPr lang="en-GB" sz="2000" b="0" kern="0" dirty="0" smtClean="0">
                <a:solidFill>
                  <a:srgbClr val="000099"/>
                </a:solidFill>
                <a:cs typeface="+mn-cs"/>
              </a:rPr>
              <a:t>effort</a:t>
            </a:r>
          </a:p>
          <a:p>
            <a:pPr marL="342900" lvl="1" indent="-342900">
              <a:lnSpc>
                <a:spcPct val="90000"/>
              </a:lnSpc>
              <a:spcBef>
                <a:spcPct val="20000"/>
              </a:spcBef>
              <a:buFontTx/>
              <a:buChar char="•"/>
              <a:defRPr/>
            </a:pPr>
            <a:r>
              <a:rPr lang="en-GB" sz="2000" b="0" kern="0" dirty="0" smtClean="0">
                <a:solidFill>
                  <a:srgbClr val="000099"/>
                </a:solidFill>
                <a:cs typeface="+mn-cs"/>
              </a:rPr>
              <a:t>No need for another standalone tool</a:t>
            </a:r>
          </a:p>
          <a:p>
            <a:pPr marL="342900" lvl="1" indent="-342900">
              <a:lnSpc>
                <a:spcPct val="90000"/>
              </a:lnSpc>
              <a:spcBef>
                <a:spcPct val="20000"/>
              </a:spcBef>
              <a:defRPr/>
            </a:pPr>
            <a:endParaRPr lang="en-GB" sz="2000" b="0" kern="0" dirty="0">
              <a:cs typeface="+mn-cs"/>
            </a:endParaRPr>
          </a:p>
          <a:p>
            <a:pPr marL="342900" indent="-342900">
              <a:lnSpc>
                <a:spcPct val="90000"/>
              </a:lnSpc>
              <a:spcBef>
                <a:spcPct val="20000"/>
              </a:spcBef>
              <a:buFontTx/>
              <a:buChar char="•"/>
              <a:defRPr/>
            </a:pPr>
            <a:endParaRPr lang="en-GB" sz="2000" b="0" kern="0" dirty="0">
              <a:latin typeface="+mn-lt"/>
              <a:cs typeface="+mn-cs"/>
            </a:endParaRPr>
          </a:p>
          <a:p>
            <a:pPr marL="800100" lvl="1" indent="-342900">
              <a:lnSpc>
                <a:spcPct val="90000"/>
              </a:lnSpc>
              <a:spcBef>
                <a:spcPct val="20000"/>
              </a:spcBef>
              <a:defRPr/>
            </a:pPr>
            <a:endParaRPr lang="en-GB" sz="2000" b="0" kern="0" dirty="0">
              <a:latin typeface="+mn-lt"/>
              <a:cs typeface="+mn-cs"/>
            </a:endParaRPr>
          </a:p>
          <a:p>
            <a:pPr marL="800100" lvl="1" indent="-342900">
              <a:lnSpc>
                <a:spcPct val="90000"/>
              </a:lnSpc>
              <a:spcBef>
                <a:spcPct val="20000"/>
              </a:spcBef>
              <a:buFontTx/>
              <a:buChar char="•"/>
              <a:defRPr/>
            </a:pPr>
            <a:endParaRPr lang="en-GB" sz="2400" b="0" kern="0" dirty="0">
              <a:latin typeface="+mn-lt"/>
              <a:cs typeface="+mn-cs"/>
            </a:endParaRPr>
          </a:p>
          <a:p>
            <a:pPr marL="342900" indent="-342900">
              <a:lnSpc>
                <a:spcPct val="90000"/>
              </a:lnSpc>
              <a:spcBef>
                <a:spcPct val="20000"/>
              </a:spcBef>
              <a:defRPr/>
            </a:pPr>
            <a:endParaRPr lang="en-GB" sz="2400" b="0" kern="0" dirty="0">
              <a:latin typeface="+mn-lt"/>
              <a:cs typeface="+mn-cs"/>
            </a:endParaRPr>
          </a:p>
          <a:p>
            <a:pPr marL="342900" indent="-342900">
              <a:lnSpc>
                <a:spcPct val="90000"/>
              </a:lnSpc>
              <a:spcBef>
                <a:spcPct val="20000"/>
              </a:spcBef>
              <a:buFontTx/>
              <a:buChar char="•"/>
              <a:defRPr/>
            </a:pPr>
            <a:endParaRPr lang="en-GB" sz="2400" b="0" kern="0" dirty="0">
              <a:latin typeface="+mn-lt"/>
              <a:cs typeface="+mn-cs"/>
            </a:endParaRPr>
          </a:p>
        </p:txBody>
      </p:sp>
      <p:sp>
        <p:nvSpPr>
          <p:cNvPr id="5" name="Rectangle 3"/>
          <p:cNvSpPr txBox="1">
            <a:spLocks noChangeArrowheads="1"/>
          </p:cNvSpPr>
          <p:nvPr/>
        </p:nvSpPr>
        <p:spPr>
          <a:xfrm>
            <a:off x="395536" y="332656"/>
            <a:ext cx="7992888" cy="1728192"/>
          </a:xfrm>
          <a:prstGeom prst="rect">
            <a:avLst/>
          </a:prstGeom>
        </p:spPr>
        <p:txBody>
          <a:bodyPr/>
          <a:lstStyle/>
          <a:p>
            <a:pPr marL="342900" indent="-342900">
              <a:lnSpc>
                <a:spcPct val="90000"/>
              </a:lnSpc>
              <a:spcBef>
                <a:spcPct val="20000"/>
              </a:spcBef>
              <a:buFontTx/>
              <a:buChar char="•"/>
              <a:defRPr/>
            </a:pPr>
            <a:endParaRPr lang="en-GB" sz="2000" b="0" kern="0" dirty="0">
              <a:latin typeface="+mn-lt"/>
              <a:cs typeface="+mn-cs"/>
            </a:endParaRPr>
          </a:p>
          <a:p>
            <a:pPr marL="342900" lvl="1" indent="-342900">
              <a:lnSpc>
                <a:spcPct val="90000"/>
              </a:lnSpc>
              <a:spcBef>
                <a:spcPct val="20000"/>
              </a:spcBef>
              <a:defRPr/>
            </a:pPr>
            <a:r>
              <a:rPr lang="en-GB" sz="2000" b="0" kern="0" dirty="0" err="1">
                <a:solidFill>
                  <a:srgbClr val="000099"/>
                </a:solidFill>
                <a:cs typeface="+mn-cs"/>
              </a:rPr>
              <a:t>Mantid</a:t>
            </a:r>
            <a:r>
              <a:rPr lang="en-GB" sz="2000" b="0" kern="0" dirty="0">
                <a:solidFill>
                  <a:srgbClr val="000099"/>
                </a:solidFill>
                <a:cs typeface="+mn-cs"/>
              </a:rPr>
              <a:t>: Instrument and technique independent Data Reduction </a:t>
            </a:r>
            <a:r>
              <a:rPr lang="en-GB" sz="2000" b="0" kern="0" dirty="0" smtClean="0">
                <a:solidFill>
                  <a:srgbClr val="000099"/>
                </a:solidFill>
                <a:cs typeface="+mn-cs"/>
              </a:rPr>
              <a:t>	 and </a:t>
            </a:r>
            <a:r>
              <a:rPr lang="en-GB" sz="2000" b="0" kern="0" dirty="0">
                <a:solidFill>
                  <a:srgbClr val="000099"/>
                </a:solidFill>
                <a:cs typeface="+mn-cs"/>
              </a:rPr>
              <a:t>Analysis</a:t>
            </a:r>
            <a:r>
              <a:rPr lang="en-GB" sz="2000" b="0" kern="0" dirty="0" smtClean="0">
                <a:solidFill>
                  <a:srgbClr val="000099"/>
                </a:solidFill>
                <a:cs typeface="+mn-cs"/>
              </a:rPr>
              <a:t>.</a:t>
            </a:r>
          </a:p>
          <a:p>
            <a:pPr marL="342900" lvl="1" indent="-342900">
              <a:lnSpc>
                <a:spcPct val="90000"/>
              </a:lnSpc>
              <a:spcBef>
                <a:spcPct val="20000"/>
              </a:spcBef>
              <a:defRPr/>
            </a:pPr>
            <a:endParaRPr lang="en-GB" sz="2000" b="0" kern="0" dirty="0" smtClean="0">
              <a:solidFill>
                <a:srgbClr val="000099"/>
              </a:solidFill>
              <a:cs typeface="+mn-cs"/>
            </a:endParaRPr>
          </a:p>
          <a:p>
            <a:pPr marL="342900" lvl="1" indent="-342900">
              <a:lnSpc>
                <a:spcPct val="90000"/>
              </a:lnSpc>
              <a:spcBef>
                <a:spcPct val="20000"/>
              </a:spcBef>
              <a:defRPr/>
            </a:pPr>
            <a:r>
              <a:rPr lang="en-GB" sz="2000" b="0" kern="0" dirty="0" smtClean="0">
                <a:solidFill>
                  <a:srgbClr val="000099"/>
                </a:solidFill>
                <a:latin typeface="+mn-lt"/>
                <a:cs typeface="+mn-cs"/>
              </a:rPr>
              <a:t>Joint project by ISIS and SNS</a:t>
            </a:r>
            <a:endParaRPr lang="en-GB" sz="2000" b="0" kern="0" dirty="0">
              <a:latin typeface="+mn-lt"/>
              <a:cs typeface="+mn-cs"/>
            </a:endParaRPr>
          </a:p>
          <a:p>
            <a:pPr marL="342900" indent="-342900">
              <a:lnSpc>
                <a:spcPct val="90000"/>
              </a:lnSpc>
              <a:spcBef>
                <a:spcPct val="20000"/>
              </a:spcBef>
              <a:defRPr/>
            </a:pPr>
            <a:endParaRPr lang="en-GB" sz="2400" b="0" kern="0" dirty="0">
              <a:latin typeface="+mn-lt"/>
              <a:cs typeface="+mn-cs"/>
            </a:endParaRPr>
          </a:p>
          <a:p>
            <a:pPr marL="342900" indent="-342900">
              <a:lnSpc>
                <a:spcPct val="90000"/>
              </a:lnSpc>
              <a:spcBef>
                <a:spcPct val="20000"/>
              </a:spcBef>
              <a:buFontTx/>
              <a:buChar char="•"/>
              <a:defRPr/>
            </a:pPr>
            <a:endParaRPr lang="en-GB" sz="2400" b="0" kern="0" dirty="0">
              <a:latin typeface="+mn-lt"/>
              <a:cs typeface="+mn-cs"/>
            </a:endParaRPr>
          </a:p>
        </p:txBody>
      </p:sp>
      <p:pic>
        <p:nvPicPr>
          <p:cNvPr id="6" name="Picture 5"/>
          <p:cNvPicPr>
            <a:picLocks noChangeAspect="1"/>
          </p:cNvPicPr>
          <p:nvPr/>
        </p:nvPicPr>
        <p:blipFill>
          <a:blip r:embed="rId3"/>
          <a:stretch>
            <a:fillRect/>
          </a:stretch>
        </p:blipFill>
        <p:spPr>
          <a:xfrm>
            <a:off x="5752976" y="1916832"/>
            <a:ext cx="3391024" cy="3391024"/>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67544" y="69029"/>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Platform Design </a:t>
            </a:r>
            <a:r>
              <a:rPr lang="en-GB" sz="2800" b="0" kern="0" dirty="0">
                <a:solidFill>
                  <a:schemeClr val="tx2"/>
                </a:solidFill>
                <a:latin typeface="+mj-lt"/>
                <a:ea typeface="+mj-ea"/>
                <a:cs typeface="+mj-cs"/>
              </a:rPr>
              <a:t>Choice: </a:t>
            </a:r>
            <a:r>
              <a:rPr lang="en-GB" sz="2800" b="0" kern="0" dirty="0" err="1" smtClean="0">
                <a:solidFill>
                  <a:schemeClr val="tx2"/>
                </a:solidFill>
                <a:latin typeface="+mj-lt"/>
                <a:ea typeface="+mj-ea"/>
                <a:cs typeface="+mj-cs"/>
              </a:rPr>
              <a:t>ParaView</a:t>
            </a:r>
            <a:endParaRPr lang="en-GB" sz="2800" b="0" kern="0" dirty="0">
              <a:solidFill>
                <a:schemeClr val="tx2"/>
              </a:solidFill>
              <a:latin typeface="+mj-lt"/>
              <a:ea typeface="+mj-ea"/>
              <a:cs typeface="+mj-cs"/>
            </a:endParaRPr>
          </a:p>
        </p:txBody>
      </p:sp>
      <p:sp>
        <p:nvSpPr>
          <p:cNvPr id="3" name="Rectangle 3"/>
          <p:cNvSpPr txBox="1">
            <a:spLocks noChangeArrowheads="1"/>
          </p:cNvSpPr>
          <p:nvPr/>
        </p:nvSpPr>
        <p:spPr>
          <a:xfrm>
            <a:off x="0" y="1268760"/>
            <a:ext cx="2448272" cy="2304256"/>
          </a:xfrm>
          <a:prstGeom prst="rect">
            <a:avLst/>
          </a:prstGeom>
        </p:spPr>
        <p:txBody>
          <a:bodyPr/>
          <a:lstStyle/>
          <a:p>
            <a:pPr marL="342900" indent="-342900">
              <a:lnSpc>
                <a:spcPct val="90000"/>
              </a:lnSpc>
              <a:spcBef>
                <a:spcPct val="20000"/>
              </a:spcBef>
              <a:buFontTx/>
              <a:buChar char="•"/>
              <a:defRPr/>
            </a:pPr>
            <a:r>
              <a:rPr lang="en-GB" sz="2000" b="0" kern="0" dirty="0" smtClean="0">
                <a:solidFill>
                  <a:srgbClr val="000099"/>
                </a:solidFill>
                <a:latin typeface="+mn-lt"/>
                <a:cs typeface="+mn-cs"/>
              </a:rPr>
              <a:t>Cross-platform</a:t>
            </a:r>
          </a:p>
          <a:p>
            <a:pPr marL="342900" indent="-342900">
              <a:lnSpc>
                <a:spcPct val="90000"/>
              </a:lnSpc>
              <a:spcBef>
                <a:spcPct val="20000"/>
              </a:spcBef>
              <a:buFontTx/>
              <a:buChar char="•"/>
              <a:defRPr/>
            </a:pPr>
            <a:r>
              <a:rPr lang="en-GB" sz="2000" b="0" kern="0" dirty="0" smtClean="0">
                <a:solidFill>
                  <a:srgbClr val="000099"/>
                </a:solidFill>
                <a:latin typeface="+mn-lt"/>
                <a:cs typeface="+mn-cs"/>
              </a:rPr>
              <a:t>Well supported</a:t>
            </a:r>
          </a:p>
          <a:p>
            <a:pPr marL="342900" indent="-342900">
              <a:lnSpc>
                <a:spcPct val="90000"/>
              </a:lnSpc>
              <a:spcBef>
                <a:spcPct val="20000"/>
              </a:spcBef>
              <a:buFontTx/>
              <a:buChar char="•"/>
              <a:defRPr/>
            </a:pPr>
            <a:r>
              <a:rPr lang="en-GB" sz="2000" b="0" kern="0" dirty="0" smtClean="0">
                <a:solidFill>
                  <a:srgbClr val="000099"/>
                </a:solidFill>
                <a:latin typeface="+mn-lt"/>
                <a:cs typeface="+mn-cs"/>
              </a:rPr>
              <a:t>Open source</a:t>
            </a:r>
          </a:p>
          <a:p>
            <a:pPr marL="342900" indent="-342900">
              <a:lnSpc>
                <a:spcPct val="90000"/>
              </a:lnSpc>
              <a:spcBef>
                <a:spcPct val="20000"/>
              </a:spcBef>
              <a:buFontTx/>
              <a:buChar char="•"/>
              <a:defRPr/>
            </a:pPr>
            <a:r>
              <a:rPr lang="en-GB" sz="2000" b="0" kern="0" dirty="0" smtClean="0">
                <a:solidFill>
                  <a:srgbClr val="000099"/>
                </a:solidFill>
                <a:latin typeface="+mn-lt"/>
                <a:cs typeface="+mn-cs"/>
              </a:rPr>
              <a:t>Pipeline branching</a:t>
            </a:r>
          </a:p>
          <a:p>
            <a:pPr marL="342900" indent="-342900">
              <a:lnSpc>
                <a:spcPct val="90000"/>
              </a:lnSpc>
              <a:spcBef>
                <a:spcPct val="20000"/>
              </a:spcBef>
              <a:buFontTx/>
              <a:buChar char="•"/>
              <a:defRPr/>
            </a:pPr>
            <a:r>
              <a:rPr lang="en-GB" sz="2000" b="0" kern="0" dirty="0" smtClean="0">
                <a:solidFill>
                  <a:srgbClr val="000099"/>
                </a:solidFill>
                <a:latin typeface="+mn-lt"/>
                <a:cs typeface="+mn-cs"/>
              </a:rPr>
              <a:t>Suitable for large volumes of data</a:t>
            </a:r>
          </a:p>
          <a:p>
            <a:pPr marL="342900" indent="-342900">
              <a:lnSpc>
                <a:spcPct val="90000"/>
              </a:lnSpc>
              <a:spcBef>
                <a:spcPct val="20000"/>
              </a:spcBef>
              <a:buFontTx/>
              <a:buChar char="•"/>
              <a:defRPr/>
            </a:pPr>
            <a:endParaRPr lang="en-GB" sz="2000" b="0" kern="0" dirty="0" smtClean="0">
              <a:solidFill>
                <a:srgbClr val="000099"/>
              </a:solidFill>
              <a:latin typeface="+mn-lt"/>
              <a:cs typeface="+mn-cs"/>
            </a:endParaRPr>
          </a:p>
          <a:p>
            <a:pPr marL="342900" indent="-342900">
              <a:lnSpc>
                <a:spcPct val="90000"/>
              </a:lnSpc>
              <a:spcBef>
                <a:spcPct val="20000"/>
              </a:spcBef>
              <a:buFontTx/>
              <a:buChar char="•"/>
              <a:defRPr/>
            </a:pPr>
            <a:endParaRPr lang="en-GB" sz="2000" b="0" kern="0" dirty="0" smtClean="0">
              <a:solidFill>
                <a:srgbClr val="000099"/>
              </a:solidFill>
              <a:cs typeface="+mn-cs"/>
            </a:endParaRPr>
          </a:p>
          <a:p>
            <a:pPr marL="342900" lvl="1" indent="-342900">
              <a:lnSpc>
                <a:spcPct val="90000"/>
              </a:lnSpc>
              <a:spcBef>
                <a:spcPct val="20000"/>
              </a:spcBef>
              <a:defRPr/>
            </a:pPr>
            <a:endParaRPr lang="en-GB" sz="2000" b="0" kern="0" dirty="0">
              <a:cs typeface="+mn-cs"/>
            </a:endParaRPr>
          </a:p>
          <a:p>
            <a:pPr marL="342900" indent="-342900">
              <a:lnSpc>
                <a:spcPct val="90000"/>
              </a:lnSpc>
              <a:spcBef>
                <a:spcPct val="20000"/>
              </a:spcBef>
              <a:buFontTx/>
              <a:buChar char="•"/>
              <a:defRPr/>
            </a:pPr>
            <a:endParaRPr lang="en-GB" sz="2000" b="0" kern="0" dirty="0">
              <a:latin typeface="+mn-lt"/>
              <a:cs typeface="+mn-cs"/>
            </a:endParaRPr>
          </a:p>
          <a:p>
            <a:pPr marL="800100" lvl="1" indent="-342900">
              <a:lnSpc>
                <a:spcPct val="90000"/>
              </a:lnSpc>
              <a:spcBef>
                <a:spcPct val="20000"/>
              </a:spcBef>
              <a:defRPr/>
            </a:pPr>
            <a:endParaRPr lang="en-GB" sz="2000" b="0" kern="0" dirty="0">
              <a:latin typeface="+mn-lt"/>
              <a:cs typeface="+mn-cs"/>
            </a:endParaRPr>
          </a:p>
          <a:p>
            <a:pPr marL="800100" lvl="1" indent="-342900">
              <a:lnSpc>
                <a:spcPct val="90000"/>
              </a:lnSpc>
              <a:spcBef>
                <a:spcPct val="20000"/>
              </a:spcBef>
              <a:buFontTx/>
              <a:buChar char="•"/>
              <a:defRPr/>
            </a:pPr>
            <a:endParaRPr lang="en-GB" sz="2400" b="0" kern="0" dirty="0">
              <a:latin typeface="+mn-lt"/>
              <a:cs typeface="+mn-cs"/>
            </a:endParaRPr>
          </a:p>
          <a:p>
            <a:pPr marL="342900" indent="-342900">
              <a:lnSpc>
                <a:spcPct val="90000"/>
              </a:lnSpc>
              <a:spcBef>
                <a:spcPct val="20000"/>
              </a:spcBef>
              <a:defRPr/>
            </a:pPr>
            <a:endParaRPr lang="en-GB" sz="2400" b="0" kern="0" dirty="0">
              <a:latin typeface="+mn-lt"/>
              <a:cs typeface="+mn-cs"/>
            </a:endParaRPr>
          </a:p>
          <a:p>
            <a:pPr marL="342900" indent="-342900">
              <a:lnSpc>
                <a:spcPct val="90000"/>
              </a:lnSpc>
              <a:spcBef>
                <a:spcPct val="20000"/>
              </a:spcBef>
              <a:buFontTx/>
              <a:buChar char="•"/>
              <a:defRPr/>
            </a:pPr>
            <a:endParaRPr lang="en-GB" sz="2400" b="0" kern="0" dirty="0">
              <a:latin typeface="+mn-lt"/>
              <a:cs typeface="+mn-cs"/>
            </a:endParaRPr>
          </a:p>
        </p:txBody>
      </p:sp>
      <p:sp>
        <p:nvSpPr>
          <p:cNvPr id="5" name="Rectangle 3"/>
          <p:cNvSpPr txBox="1">
            <a:spLocks noChangeArrowheads="1"/>
          </p:cNvSpPr>
          <p:nvPr/>
        </p:nvSpPr>
        <p:spPr>
          <a:xfrm>
            <a:off x="0" y="4869160"/>
            <a:ext cx="7992888" cy="1728192"/>
          </a:xfrm>
          <a:prstGeom prst="rect">
            <a:avLst/>
          </a:prstGeom>
        </p:spPr>
        <p:txBody>
          <a:bodyPr/>
          <a:lstStyle/>
          <a:p>
            <a:pPr marL="342900" lvl="1" indent="-342900">
              <a:lnSpc>
                <a:spcPct val="90000"/>
              </a:lnSpc>
              <a:spcBef>
                <a:spcPct val="20000"/>
              </a:spcBef>
              <a:defRPr/>
            </a:pPr>
            <a:endParaRPr lang="en-GB" sz="2000" b="0" kern="0" dirty="0" smtClean="0">
              <a:solidFill>
                <a:srgbClr val="000099"/>
              </a:solidFill>
              <a:cs typeface="+mn-cs"/>
            </a:endParaRPr>
          </a:p>
          <a:p>
            <a:pPr marL="342900" indent="-342900">
              <a:lnSpc>
                <a:spcPct val="90000"/>
              </a:lnSpc>
              <a:spcBef>
                <a:spcPct val="20000"/>
              </a:spcBef>
              <a:defRPr/>
            </a:pPr>
            <a:endParaRPr lang="en-GB" sz="2400" b="0" kern="0" dirty="0">
              <a:latin typeface="+mn-lt"/>
              <a:cs typeface="+mn-cs"/>
            </a:endParaRPr>
          </a:p>
          <a:p>
            <a:pPr marL="342900" indent="-342900">
              <a:lnSpc>
                <a:spcPct val="90000"/>
              </a:lnSpc>
              <a:spcBef>
                <a:spcPct val="20000"/>
              </a:spcBef>
              <a:buFontTx/>
              <a:buChar char="•"/>
              <a:defRPr/>
            </a:pPr>
            <a:endParaRPr lang="en-GB" sz="2400" b="0" kern="0" dirty="0">
              <a:latin typeface="+mn-lt"/>
              <a:cs typeface="+mn-cs"/>
            </a:endParaRPr>
          </a:p>
        </p:txBody>
      </p:sp>
      <p:pic>
        <p:nvPicPr>
          <p:cNvPr id="4" name="Picture 3" descr="YFeO3_in_PV.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7229" y="908720"/>
            <a:ext cx="6332457" cy="4372993"/>
          </a:xfrm>
          <a:prstGeom prst="rect">
            <a:avLst/>
          </a:prstGeom>
        </p:spPr>
      </p:pic>
    </p:spTree>
    <p:extLst>
      <p:ext uri="{BB962C8B-B14F-4D97-AF65-F5344CB8AC3E}">
        <p14:creationId xmlns:p14="http://schemas.microsoft.com/office/powerpoint/2010/main" val="228000552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52400" y="341313"/>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Previous and Existing Tools</a:t>
            </a:r>
            <a:endParaRPr lang="en-GB" sz="2800" b="0" kern="0" dirty="0">
              <a:solidFill>
                <a:schemeClr val="tx2"/>
              </a:solidFill>
              <a:latin typeface="+mj-lt"/>
              <a:ea typeface="+mj-ea"/>
              <a:cs typeface="+mj-cs"/>
            </a:endParaRPr>
          </a:p>
        </p:txBody>
      </p:sp>
      <p:pic>
        <p:nvPicPr>
          <p:cNvPr id="3" name="Picture 2" descr="Horace_RbMnF3.jpg"/>
          <p:cNvPicPr>
            <a:picLocks noChangeAspect="1"/>
          </p:cNvPicPr>
          <p:nvPr/>
        </p:nvPicPr>
        <p:blipFill>
          <a:blip r:embed="rId3" cstate="print"/>
          <a:srcRect/>
          <a:stretch>
            <a:fillRect/>
          </a:stretch>
        </p:blipFill>
        <p:spPr bwMode="auto">
          <a:xfrm>
            <a:off x="3851920" y="1052736"/>
            <a:ext cx="4788024" cy="2991684"/>
          </a:xfrm>
          <a:prstGeom prst="rect">
            <a:avLst/>
          </a:prstGeom>
          <a:noFill/>
          <a:ln w="9525">
            <a:noFill/>
            <a:miter lim="800000"/>
            <a:headEnd/>
            <a:tailEnd/>
          </a:ln>
        </p:spPr>
      </p:pic>
      <p:sp>
        <p:nvSpPr>
          <p:cNvPr id="4" name="Rectangle 3"/>
          <p:cNvSpPr txBox="1">
            <a:spLocks noChangeArrowheads="1"/>
          </p:cNvSpPr>
          <p:nvPr/>
        </p:nvSpPr>
        <p:spPr>
          <a:xfrm>
            <a:off x="323528" y="1412776"/>
            <a:ext cx="3168352" cy="1656184"/>
          </a:xfrm>
          <a:prstGeom prst="rect">
            <a:avLst/>
          </a:prstGeom>
        </p:spPr>
        <p:txBody>
          <a:bodyPr/>
          <a:lstStyle/>
          <a:p>
            <a:pPr marL="342900" indent="-342900">
              <a:lnSpc>
                <a:spcPct val="90000"/>
              </a:lnSpc>
              <a:spcBef>
                <a:spcPct val="20000"/>
              </a:spcBef>
              <a:defRPr/>
            </a:pPr>
            <a:endParaRPr lang="en-GB" sz="2000" b="0" kern="0" dirty="0" smtClean="0">
              <a:solidFill>
                <a:srgbClr val="000099"/>
              </a:solidFill>
              <a:latin typeface="+mn-lt"/>
              <a:cs typeface="+mn-cs"/>
            </a:endParaRPr>
          </a:p>
          <a:p>
            <a:pPr>
              <a:lnSpc>
                <a:spcPct val="90000"/>
              </a:lnSpc>
              <a:spcBef>
                <a:spcPct val="20000"/>
              </a:spcBef>
              <a:defRPr/>
            </a:pPr>
            <a:r>
              <a:rPr lang="en-GB" sz="2000" b="0" kern="0" dirty="0" smtClean="0">
                <a:solidFill>
                  <a:srgbClr val="000099"/>
                </a:solidFill>
              </a:rPr>
              <a:t>Many successful tools to draw ideas from and extend</a:t>
            </a:r>
          </a:p>
          <a:p>
            <a:pPr marL="342900" indent="-342900">
              <a:lnSpc>
                <a:spcPct val="90000"/>
              </a:lnSpc>
              <a:spcBef>
                <a:spcPct val="20000"/>
              </a:spcBef>
              <a:buFontTx/>
              <a:buChar char="•"/>
              <a:defRPr/>
            </a:pPr>
            <a:endParaRPr lang="en-GB" sz="2000" b="0" kern="0" dirty="0" smtClean="0">
              <a:solidFill>
                <a:srgbClr val="000099"/>
              </a:solidFill>
            </a:endParaRPr>
          </a:p>
          <a:p>
            <a:pPr marL="342900" indent="-342900">
              <a:lnSpc>
                <a:spcPct val="90000"/>
              </a:lnSpc>
              <a:spcBef>
                <a:spcPct val="20000"/>
              </a:spcBef>
              <a:buFontTx/>
              <a:buChar char="•"/>
              <a:defRPr/>
            </a:pPr>
            <a:endParaRPr lang="en-GB" sz="2000" b="0" kern="0" dirty="0" smtClean="0">
              <a:solidFill>
                <a:srgbClr val="000099"/>
              </a:solidFill>
              <a:latin typeface="+mn-lt"/>
              <a:cs typeface="+mn-cs"/>
            </a:endParaRPr>
          </a:p>
          <a:p>
            <a:pPr marL="800100" lvl="1" indent="-342900">
              <a:lnSpc>
                <a:spcPct val="90000"/>
              </a:lnSpc>
              <a:spcBef>
                <a:spcPct val="20000"/>
              </a:spcBef>
              <a:buFontTx/>
              <a:buChar char="•"/>
              <a:defRPr/>
            </a:pPr>
            <a:endParaRPr lang="en-GB" sz="2000" b="0" kern="0" dirty="0">
              <a:solidFill>
                <a:srgbClr val="000099"/>
              </a:solidFill>
              <a:latin typeface="+mn-lt"/>
              <a:cs typeface="+mn-cs"/>
            </a:endParaRPr>
          </a:p>
          <a:p>
            <a:pPr marL="800100" lvl="1" indent="-342900">
              <a:lnSpc>
                <a:spcPct val="90000"/>
              </a:lnSpc>
              <a:spcBef>
                <a:spcPct val="20000"/>
              </a:spcBef>
              <a:buFontTx/>
              <a:buChar char="•"/>
              <a:defRPr/>
            </a:pPr>
            <a:endParaRPr lang="en-GB" sz="2000" b="0" kern="0" dirty="0">
              <a:latin typeface="+mn-lt"/>
              <a:cs typeface="+mn-cs"/>
            </a:endParaRPr>
          </a:p>
          <a:p>
            <a:pPr marL="800100" lvl="1" indent="-342900">
              <a:lnSpc>
                <a:spcPct val="90000"/>
              </a:lnSpc>
              <a:spcBef>
                <a:spcPct val="20000"/>
              </a:spcBef>
              <a:buFontTx/>
              <a:buChar char="•"/>
              <a:defRPr/>
            </a:pPr>
            <a:endParaRPr lang="en-GB" sz="2400" b="0" kern="0" dirty="0">
              <a:latin typeface="+mn-lt"/>
              <a:cs typeface="+mn-cs"/>
            </a:endParaRPr>
          </a:p>
          <a:p>
            <a:pPr marL="342900" indent="-342900">
              <a:lnSpc>
                <a:spcPct val="90000"/>
              </a:lnSpc>
              <a:spcBef>
                <a:spcPct val="20000"/>
              </a:spcBef>
              <a:defRPr/>
            </a:pPr>
            <a:endParaRPr lang="en-GB" sz="2400" b="0" kern="0" dirty="0">
              <a:latin typeface="+mn-lt"/>
              <a:cs typeface="+mn-cs"/>
            </a:endParaRPr>
          </a:p>
          <a:p>
            <a:pPr marL="342900" indent="-342900">
              <a:lnSpc>
                <a:spcPct val="90000"/>
              </a:lnSpc>
              <a:spcBef>
                <a:spcPct val="20000"/>
              </a:spcBef>
              <a:buFontTx/>
              <a:buChar char="•"/>
              <a:defRPr/>
            </a:pPr>
            <a:endParaRPr lang="en-GB" sz="2400" b="0" kern="0" dirty="0">
              <a:latin typeface="+mn-lt"/>
              <a:cs typeface="+mn-cs"/>
            </a:endParaRPr>
          </a:p>
        </p:txBody>
      </p:sp>
      <p:pic>
        <p:nvPicPr>
          <p:cNvPr id="5" name="Picture 4"/>
          <p:cNvPicPr>
            <a:picLocks noChangeAspect="1"/>
          </p:cNvPicPr>
          <p:nvPr/>
        </p:nvPicPr>
        <p:blipFill rotWithShape="1">
          <a:blip r:embed="rId4"/>
          <a:srcRect t="11931"/>
          <a:stretch/>
        </p:blipFill>
        <p:spPr>
          <a:xfrm>
            <a:off x="971600" y="3140968"/>
            <a:ext cx="3500760" cy="2312319"/>
          </a:xfrm>
          <a:prstGeom prst="rect">
            <a:avLst/>
          </a:prstGeom>
        </p:spPr>
      </p:pic>
    </p:spTree>
    <p:extLst>
      <p:ext uri="{BB962C8B-B14F-4D97-AF65-F5344CB8AC3E}">
        <p14:creationId xmlns:p14="http://schemas.microsoft.com/office/powerpoint/2010/main" val="353113826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ent Arrow 3"/>
          <p:cNvSpPr/>
          <p:nvPr/>
        </p:nvSpPr>
        <p:spPr bwMode="auto">
          <a:xfrm rot="5400000">
            <a:off x="2951820" y="1808820"/>
            <a:ext cx="1944216" cy="3888432"/>
          </a:xfrm>
          <a:prstGeom prst="bentArrow">
            <a:avLst>
              <a:gd name="adj1" fmla="val 26120"/>
              <a:gd name="adj2" fmla="val 25000"/>
              <a:gd name="adj3" fmla="val 25000"/>
              <a:gd name="adj4" fmla="val 43750"/>
            </a:avLst>
          </a:prstGeom>
          <a:pattFill prst="wdDnDiag">
            <a:fgClr>
              <a:schemeClr val="accent1"/>
            </a:fgClr>
            <a:bgClr>
              <a:prstClr val="white"/>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smtClean="0">
              <a:ln>
                <a:noFill/>
              </a:ln>
              <a:solidFill>
                <a:schemeClr val="tx1"/>
              </a:solidFill>
              <a:effectLst/>
              <a:latin typeface="Lucida Sans" pitchFamily="34" charset="0"/>
            </a:endParaRPr>
          </a:p>
        </p:txBody>
      </p:sp>
      <p:sp>
        <p:nvSpPr>
          <p:cNvPr id="5" name="Right Arrow 4"/>
          <p:cNvSpPr/>
          <p:nvPr/>
        </p:nvSpPr>
        <p:spPr bwMode="auto">
          <a:xfrm>
            <a:off x="467544" y="4509120"/>
            <a:ext cx="7992888" cy="1080120"/>
          </a:xfrm>
          <a:prstGeom prst="rightArrow">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smtClean="0">
              <a:ln>
                <a:noFill/>
              </a:ln>
              <a:solidFill>
                <a:schemeClr val="tx1"/>
              </a:solidFill>
              <a:effectLst/>
              <a:latin typeface="Lucida Sans" pitchFamily="34" charset="0"/>
            </a:endParaRPr>
          </a:p>
        </p:txBody>
      </p:sp>
      <p:sp>
        <p:nvSpPr>
          <p:cNvPr id="6" name="Bent Arrow 5"/>
          <p:cNvSpPr/>
          <p:nvPr/>
        </p:nvSpPr>
        <p:spPr bwMode="auto">
          <a:xfrm rot="5400000">
            <a:off x="827584" y="692696"/>
            <a:ext cx="1512168" cy="2088232"/>
          </a:xfrm>
          <a:prstGeom prst="bentArrow">
            <a:avLst>
              <a:gd name="adj1" fmla="val 26120"/>
              <a:gd name="adj2" fmla="val 25000"/>
              <a:gd name="adj3" fmla="val 25000"/>
              <a:gd name="adj4" fmla="val 43750"/>
            </a:avLst>
          </a:prstGeom>
          <a:solidFill>
            <a:schemeClr val="accent3">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smtClean="0">
              <a:ln>
                <a:noFill/>
              </a:ln>
              <a:solidFill>
                <a:schemeClr val="tx1"/>
              </a:solidFill>
              <a:effectLst/>
              <a:latin typeface="Lucida Sans" pitchFamily="34" charset="0"/>
            </a:endParaRPr>
          </a:p>
        </p:txBody>
      </p:sp>
      <p:sp>
        <p:nvSpPr>
          <p:cNvPr id="7" name="TextBox 6"/>
          <p:cNvSpPr txBox="1"/>
          <p:nvPr/>
        </p:nvSpPr>
        <p:spPr>
          <a:xfrm>
            <a:off x="4139952" y="4869160"/>
            <a:ext cx="2592288" cy="369332"/>
          </a:xfrm>
          <a:prstGeom prst="rect">
            <a:avLst/>
          </a:prstGeom>
          <a:noFill/>
        </p:spPr>
        <p:txBody>
          <a:bodyPr wrap="square" rtlCol="0">
            <a:spAutoFit/>
          </a:bodyPr>
          <a:lstStyle/>
          <a:p>
            <a:r>
              <a:rPr lang="en-GB" dirty="0" smtClean="0"/>
              <a:t>Mantid</a:t>
            </a:r>
            <a:endParaRPr lang="en-GB" dirty="0"/>
          </a:p>
        </p:txBody>
      </p:sp>
      <p:sp>
        <p:nvSpPr>
          <p:cNvPr id="9" name="TextBox 8"/>
          <p:cNvSpPr txBox="1"/>
          <p:nvPr/>
        </p:nvSpPr>
        <p:spPr>
          <a:xfrm>
            <a:off x="539552" y="980728"/>
            <a:ext cx="2592288" cy="369332"/>
          </a:xfrm>
          <a:prstGeom prst="rect">
            <a:avLst/>
          </a:prstGeom>
          <a:noFill/>
        </p:spPr>
        <p:txBody>
          <a:bodyPr wrap="square" rtlCol="0">
            <a:spAutoFit/>
          </a:bodyPr>
          <a:lstStyle/>
          <a:p>
            <a:r>
              <a:rPr lang="en-GB" dirty="0" smtClean="0"/>
              <a:t>Prototypes</a:t>
            </a:r>
            <a:endParaRPr lang="en-GB" dirty="0"/>
          </a:p>
        </p:txBody>
      </p:sp>
      <p:sp>
        <p:nvSpPr>
          <p:cNvPr id="10" name="Rectangle 2"/>
          <p:cNvSpPr txBox="1">
            <a:spLocks noChangeArrowheads="1"/>
          </p:cNvSpPr>
          <p:nvPr/>
        </p:nvSpPr>
        <p:spPr>
          <a:xfrm>
            <a:off x="467544" y="0"/>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Historic Overview</a:t>
            </a:r>
            <a:endParaRPr lang="en-GB" sz="2800" b="0" kern="0" dirty="0">
              <a:solidFill>
                <a:schemeClr val="tx2"/>
              </a:solidFill>
              <a:latin typeface="+mj-lt"/>
              <a:ea typeface="+mj-ea"/>
              <a:cs typeface="+mj-cs"/>
            </a:endParaRPr>
          </a:p>
        </p:txBody>
      </p:sp>
      <p:sp>
        <p:nvSpPr>
          <p:cNvPr id="11" name="Line Callout 1 (No Border) 10"/>
          <p:cNvSpPr/>
          <p:nvPr/>
        </p:nvSpPr>
        <p:spPr bwMode="auto">
          <a:xfrm>
            <a:off x="683568" y="3212976"/>
            <a:ext cx="1080120" cy="432048"/>
          </a:xfrm>
          <a:prstGeom prst="callout1">
            <a:avLst>
              <a:gd name="adj1" fmla="val 18750"/>
              <a:gd name="adj2" fmla="val -8333"/>
              <a:gd name="adj3" fmla="val -426272"/>
              <a:gd name="adj4" fmla="val -6940"/>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err="1" smtClean="0">
                <a:solidFill>
                  <a:schemeClr val="tx1"/>
                </a:solidFill>
                <a:latin typeface="Lucida Sans" pitchFamily="34" charset="0"/>
              </a:rPr>
              <a:t>nD</a:t>
            </a:r>
            <a:r>
              <a:rPr lang="en-GB" sz="1000" dirty="0" smtClean="0">
                <a:solidFill>
                  <a:schemeClr val="tx1"/>
                </a:solidFill>
                <a:latin typeface="Lucida Sans" pitchFamily="34" charset="0"/>
              </a:rPr>
              <a:t> Visualisation</a:t>
            </a:r>
            <a:endParaRPr kumimoji="0" lang="en-GB" sz="1000" b="1" i="0" u="none" strike="noStrike" cap="none" normalizeH="0" baseline="0" dirty="0" smtClean="0">
              <a:ln>
                <a:noFill/>
              </a:ln>
              <a:solidFill>
                <a:schemeClr val="tx1"/>
              </a:solidFill>
              <a:effectLst/>
              <a:latin typeface="Lucida Sans" pitchFamily="34" charset="0"/>
            </a:endParaRPr>
          </a:p>
        </p:txBody>
      </p:sp>
      <p:sp>
        <p:nvSpPr>
          <p:cNvPr id="13" name="Line Callout 1 (No Border) 12"/>
          <p:cNvSpPr/>
          <p:nvPr/>
        </p:nvSpPr>
        <p:spPr bwMode="auto">
          <a:xfrm>
            <a:off x="827584" y="2348880"/>
            <a:ext cx="1080120" cy="432048"/>
          </a:xfrm>
          <a:prstGeom prst="callout1">
            <a:avLst>
              <a:gd name="adj1" fmla="val 18750"/>
              <a:gd name="adj2" fmla="val -8333"/>
              <a:gd name="adj3" fmla="val -220918"/>
              <a:gd name="adj4" fmla="val -6940"/>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err="1" smtClean="0">
                <a:solidFill>
                  <a:schemeClr val="tx1"/>
                </a:solidFill>
                <a:latin typeface="Lucida Sans" pitchFamily="34" charset="0"/>
              </a:rPr>
              <a:t>nD</a:t>
            </a:r>
            <a:r>
              <a:rPr lang="en-GB" sz="1000" dirty="0" smtClean="0">
                <a:solidFill>
                  <a:schemeClr val="tx1"/>
                </a:solidFill>
                <a:latin typeface="Lucida Sans" pitchFamily="34" charset="0"/>
              </a:rPr>
              <a:t> Data formats</a:t>
            </a:r>
            <a:endParaRPr kumimoji="0" lang="en-GB" sz="1000" b="1" i="0" u="none" strike="noStrike" cap="none" normalizeH="0" baseline="0" dirty="0" smtClean="0">
              <a:ln>
                <a:noFill/>
              </a:ln>
              <a:solidFill>
                <a:schemeClr val="tx1"/>
              </a:solidFill>
              <a:effectLst/>
              <a:latin typeface="Lucida Sans" pitchFamily="34" charset="0"/>
            </a:endParaRPr>
          </a:p>
        </p:txBody>
      </p:sp>
      <p:sp>
        <p:nvSpPr>
          <p:cNvPr id="14" name="Line Callout 1 (No Border) 13"/>
          <p:cNvSpPr/>
          <p:nvPr/>
        </p:nvSpPr>
        <p:spPr bwMode="auto">
          <a:xfrm>
            <a:off x="3851920" y="1628800"/>
            <a:ext cx="1224136" cy="648072"/>
          </a:xfrm>
          <a:prstGeom prst="callout1">
            <a:avLst>
              <a:gd name="adj1" fmla="val 18750"/>
              <a:gd name="adj2" fmla="val -8333"/>
              <a:gd name="adj3" fmla="val 17504"/>
              <a:gd name="adj4" fmla="val -111424"/>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smtClean="0">
                <a:solidFill>
                  <a:schemeClr val="tx1"/>
                </a:solidFill>
                <a:latin typeface="Lucida Sans" pitchFamily="34" charset="0"/>
              </a:rPr>
              <a:t>Visualisation driven on the fly </a:t>
            </a:r>
            <a:r>
              <a:rPr lang="en-GB" sz="1000" dirty="0" err="1" smtClean="0">
                <a:solidFill>
                  <a:schemeClr val="tx1"/>
                </a:solidFill>
                <a:latin typeface="Lucida Sans" pitchFamily="34" charset="0"/>
              </a:rPr>
              <a:t>rebinning</a:t>
            </a:r>
            <a:endParaRPr kumimoji="0" lang="en-GB" sz="1000" b="1" i="0" u="none" strike="noStrike" cap="none" normalizeH="0" baseline="0" dirty="0" smtClean="0">
              <a:ln>
                <a:noFill/>
              </a:ln>
              <a:solidFill>
                <a:schemeClr val="tx1"/>
              </a:solidFill>
              <a:effectLst/>
              <a:latin typeface="Lucida Sans" pitchFamily="34" charset="0"/>
            </a:endParaRPr>
          </a:p>
        </p:txBody>
      </p:sp>
      <p:sp>
        <p:nvSpPr>
          <p:cNvPr id="15" name="Line Callout 1 (No Border) 14"/>
          <p:cNvSpPr/>
          <p:nvPr/>
        </p:nvSpPr>
        <p:spPr bwMode="auto">
          <a:xfrm>
            <a:off x="3635896" y="1052736"/>
            <a:ext cx="1080120" cy="432048"/>
          </a:xfrm>
          <a:prstGeom prst="callout1">
            <a:avLst>
              <a:gd name="adj1" fmla="val 18750"/>
              <a:gd name="adj2" fmla="val -8333"/>
              <a:gd name="adj3" fmla="val 20117"/>
              <a:gd name="adj4" fmla="val -117465"/>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smtClean="0">
                <a:solidFill>
                  <a:schemeClr val="tx1"/>
                </a:solidFill>
                <a:latin typeface="Lucida Sans" pitchFamily="34" charset="0"/>
              </a:rPr>
              <a:t>Dynamic </a:t>
            </a:r>
            <a:r>
              <a:rPr lang="en-GB" sz="1000" dirty="0" err="1" smtClean="0">
                <a:solidFill>
                  <a:schemeClr val="tx1"/>
                </a:solidFill>
                <a:latin typeface="Lucida Sans" pitchFamily="34" charset="0"/>
              </a:rPr>
              <a:t>rebinning</a:t>
            </a:r>
            <a:endParaRPr kumimoji="0" lang="en-GB" sz="1000" b="1" i="0" u="none" strike="noStrike" cap="none" normalizeH="0" baseline="0" dirty="0" smtClean="0">
              <a:ln>
                <a:noFill/>
              </a:ln>
              <a:solidFill>
                <a:schemeClr val="tx1"/>
              </a:solidFill>
              <a:effectLst/>
              <a:latin typeface="Lucida Sans" pitchFamily="34" charset="0"/>
            </a:endParaRPr>
          </a:p>
        </p:txBody>
      </p:sp>
      <p:sp>
        <p:nvSpPr>
          <p:cNvPr id="18" name="Line Callout 1 (No Border) 17"/>
          <p:cNvSpPr/>
          <p:nvPr/>
        </p:nvSpPr>
        <p:spPr bwMode="auto">
          <a:xfrm>
            <a:off x="2915816" y="3573016"/>
            <a:ext cx="864096" cy="432048"/>
          </a:xfrm>
          <a:prstGeom prst="callout1">
            <a:avLst>
              <a:gd name="adj1" fmla="val 18750"/>
              <a:gd name="adj2" fmla="val -8333"/>
              <a:gd name="adj3" fmla="val -76609"/>
              <a:gd name="adj4" fmla="val -6928"/>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smtClean="0">
                <a:solidFill>
                  <a:schemeClr val="tx1"/>
                </a:solidFill>
                <a:latin typeface="Lucida Sans" pitchFamily="34" charset="0"/>
              </a:rPr>
              <a:t>Simple </a:t>
            </a:r>
            <a:r>
              <a:rPr lang="en-GB" sz="1000" dirty="0" err="1" smtClean="0">
                <a:solidFill>
                  <a:schemeClr val="tx1"/>
                </a:solidFill>
                <a:latin typeface="Lucida Sans" pitchFamily="34" charset="0"/>
              </a:rPr>
              <a:t>Vates</a:t>
            </a:r>
            <a:r>
              <a:rPr lang="en-GB" sz="1000" dirty="0" smtClean="0">
                <a:solidFill>
                  <a:schemeClr val="tx1"/>
                </a:solidFill>
                <a:latin typeface="Lucida Sans" pitchFamily="34" charset="0"/>
              </a:rPr>
              <a:t> GUI</a:t>
            </a:r>
            <a:endParaRPr kumimoji="0" lang="en-GB" sz="1000" b="1" i="0" u="none" strike="noStrike" cap="none" normalizeH="0" baseline="0" dirty="0" smtClean="0">
              <a:ln>
                <a:noFill/>
              </a:ln>
              <a:solidFill>
                <a:schemeClr val="tx1"/>
              </a:solidFill>
              <a:effectLst/>
              <a:latin typeface="Lucida Sans" pitchFamily="34" charset="0"/>
            </a:endParaRPr>
          </a:p>
        </p:txBody>
      </p:sp>
      <p:sp>
        <p:nvSpPr>
          <p:cNvPr id="19" name="Line Callout 1 (No Border) 18"/>
          <p:cNvSpPr/>
          <p:nvPr/>
        </p:nvSpPr>
        <p:spPr bwMode="auto">
          <a:xfrm>
            <a:off x="3923928" y="3789040"/>
            <a:ext cx="864096" cy="432048"/>
          </a:xfrm>
          <a:prstGeom prst="callout1">
            <a:avLst>
              <a:gd name="adj1" fmla="val 18750"/>
              <a:gd name="adj2" fmla="val -8333"/>
              <a:gd name="adj3" fmla="val -139318"/>
              <a:gd name="adj4" fmla="val -6928"/>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smtClean="0">
                <a:solidFill>
                  <a:schemeClr val="tx1"/>
                </a:solidFill>
                <a:latin typeface="Lucida Sans" pitchFamily="34" charset="0"/>
              </a:rPr>
              <a:t>Slice Viewer</a:t>
            </a:r>
            <a:endParaRPr kumimoji="0" lang="en-GB" sz="1000" b="1" i="0" u="none" strike="noStrike" cap="none" normalizeH="0" baseline="0" dirty="0" smtClean="0">
              <a:ln>
                <a:noFill/>
              </a:ln>
              <a:solidFill>
                <a:schemeClr val="tx1"/>
              </a:solidFill>
              <a:effectLst/>
              <a:latin typeface="Lucida Sans" pitchFamily="34" charset="0"/>
            </a:endParaRPr>
          </a:p>
        </p:txBody>
      </p:sp>
      <p:sp>
        <p:nvSpPr>
          <p:cNvPr id="21" name="Line Callout 1 (No Border) 20"/>
          <p:cNvSpPr/>
          <p:nvPr/>
        </p:nvSpPr>
        <p:spPr bwMode="auto">
          <a:xfrm>
            <a:off x="2267744" y="4077072"/>
            <a:ext cx="1368152" cy="432048"/>
          </a:xfrm>
          <a:prstGeom prst="callout1">
            <a:avLst>
              <a:gd name="adj1" fmla="val 18750"/>
              <a:gd name="adj2" fmla="val -8333"/>
              <a:gd name="adj3" fmla="val -194188"/>
              <a:gd name="adj4" fmla="val -7908"/>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err="1" smtClean="0">
                <a:solidFill>
                  <a:schemeClr val="tx1"/>
                </a:solidFill>
                <a:latin typeface="Lucida Sans" pitchFamily="34" charset="0"/>
              </a:rPr>
              <a:t>Paraview</a:t>
            </a:r>
            <a:r>
              <a:rPr lang="en-GB" sz="1000" dirty="0" smtClean="0">
                <a:solidFill>
                  <a:schemeClr val="tx1"/>
                </a:solidFill>
                <a:latin typeface="Lucida Sans" pitchFamily="34" charset="0"/>
              </a:rPr>
              <a:t>-Mantid </a:t>
            </a:r>
            <a:r>
              <a:rPr lang="en-GB" sz="1000" dirty="0" err="1" smtClean="0">
                <a:solidFill>
                  <a:schemeClr val="tx1"/>
                </a:solidFill>
                <a:latin typeface="Lucida Sans" pitchFamily="34" charset="0"/>
              </a:rPr>
              <a:t>Plugins</a:t>
            </a:r>
            <a:endParaRPr kumimoji="0" lang="en-GB" sz="1000" b="1" i="0" u="none" strike="noStrike" cap="none" normalizeH="0" baseline="0" dirty="0" smtClean="0">
              <a:ln>
                <a:noFill/>
              </a:ln>
              <a:solidFill>
                <a:schemeClr val="tx1"/>
              </a:solidFill>
              <a:effectLst/>
              <a:latin typeface="Lucida Sans" pitchFamily="34" charset="0"/>
            </a:endParaRPr>
          </a:p>
        </p:txBody>
      </p:sp>
      <p:sp>
        <p:nvSpPr>
          <p:cNvPr id="22" name="Line Callout 1 (No Border) 21"/>
          <p:cNvSpPr/>
          <p:nvPr/>
        </p:nvSpPr>
        <p:spPr bwMode="auto">
          <a:xfrm>
            <a:off x="2627784" y="2132856"/>
            <a:ext cx="1143744" cy="495672"/>
          </a:xfrm>
          <a:prstGeom prst="callout1">
            <a:avLst>
              <a:gd name="adj1" fmla="val 18750"/>
              <a:gd name="adj2" fmla="val -8333"/>
              <a:gd name="adj3" fmla="val 142311"/>
              <a:gd name="adj4" fmla="val -9388"/>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smtClean="0">
                <a:solidFill>
                  <a:schemeClr val="tx1"/>
                </a:solidFill>
                <a:latin typeface="Lucida Sans" pitchFamily="34" charset="0"/>
              </a:rPr>
              <a:t>VATES as </a:t>
            </a:r>
            <a:r>
              <a:rPr lang="en-GB" sz="1000" dirty="0" err="1" smtClean="0">
                <a:solidFill>
                  <a:schemeClr val="tx1"/>
                </a:solidFill>
                <a:latin typeface="Lucida Sans" pitchFamily="34" charset="0"/>
              </a:rPr>
              <a:t>plugin</a:t>
            </a:r>
            <a:r>
              <a:rPr lang="en-GB" sz="1000" dirty="0" smtClean="0">
                <a:solidFill>
                  <a:schemeClr val="tx1"/>
                </a:solidFill>
                <a:latin typeface="Lucida Sans" pitchFamily="34" charset="0"/>
              </a:rPr>
              <a:t> installer</a:t>
            </a:r>
            <a:endParaRPr kumimoji="0" lang="en-GB" sz="1000" b="1" i="0" u="none" strike="noStrike" cap="none" normalizeH="0" baseline="0" dirty="0" smtClean="0">
              <a:ln>
                <a:noFill/>
              </a:ln>
              <a:solidFill>
                <a:schemeClr val="tx1"/>
              </a:solidFill>
              <a:effectLst/>
              <a:latin typeface="Lucida Sans" pitchFamily="34" charset="0"/>
            </a:endParaRPr>
          </a:p>
        </p:txBody>
      </p:sp>
      <p:sp>
        <p:nvSpPr>
          <p:cNvPr id="3" name="Right Arrow 2"/>
          <p:cNvSpPr/>
          <p:nvPr/>
        </p:nvSpPr>
        <p:spPr bwMode="auto">
          <a:xfrm>
            <a:off x="1979712" y="2492896"/>
            <a:ext cx="6480720" cy="108012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Lucida Sans" pitchFamily="34" charset="0"/>
            </a:endParaRPr>
          </a:p>
        </p:txBody>
      </p:sp>
      <p:sp>
        <p:nvSpPr>
          <p:cNvPr id="24" name="Line Callout 1 (No Border) 23"/>
          <p:cNvSpPr/>
          <p:nvPr/>
        </p:nvSpPr>
        <p:spPr bwMode="auto">
          <a:xfrm>
            <a:off x="5796136" y="1340768"/>
            <a:ext cx="927720" cy="423664"/>
          </a:xfrm>
          <a:prstGeom prst="callout1">
            <a:avLst>
              <a:gd name="adj1" fmla="val 18750"/>
              <a:gd name="adj2" fmla="val -8333"/>
              <a:gd name="adj3" fmla="val 400093"/>
              <a:gd name="adj4" fmla="val -69455"/>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smtClean="0">
                <a:solidFill>
                  <a:schemeClr val="tx1"/>
                </a:solidFill>
                <a:latin typeface="Lucida Sans" pitchFamily="34" charset="0"/>
              </a:rPr>
              <a:t>Binary MD algorithms</a:t>
            </a:r>
            <a:endParaRPr kumimoji="0" lang="en-GB" sz="1000" b="1" i="0" u="none" strike="noStrike" cap="none" normalizeH="0" baseline="0" dirty="0" smtClean="0">
              <a:ln>
                <a:noFill/>
              </a:ln>
              <a:solidFill>
                <a:schemeClr val="tx1"/>
              </a:solidFill>
              <a:effectLst/>
              <a:latin typeface="Lucida Sans" pitchFamily="34" charset="0"/>
            </a:endParaRPr>
          </a:p>
        </p:txBody>
      </p:sp>
      <p:sp>
        <p:nvSpPr>
          <p:cNvPr id="2" name="TextBox 1"/>
          <p:cNvSpPr txBox="1"/>
          <p:nvPr/>
        </p:nvSpPr>
        <p:spPr>
          <a:xfrm>
            <a:off x="7092280" y="1124744"/>
            <a:ext cx="2232248" cy="1200329"/>
          </a:xfrm>
          <a:prstGeom prst="rect">
            <a:avLst/>
          </a:prstGeom>
          <a:noFill/>
        </p:spPr>
        <p:txBody>
          <a:bodyPr wrap="square" rtlCol="0">
            <a:spAutoFit/>
          </a:bodyPr>
          <a:lstStyle/>
          <a:p>
            <a:r>
              <a:rPr lang="en-US" dirty="0" err="1" smtClean="0">
                <a:solidFill>
                  <a:schemeClr val="accent2"/>
                </a:solidFill>
              </a:rPr>
              <a:t>Mantid</a:t>
            </a:r>
            <a:r>
              <a:rPr lang="en-US" dirty="0" smtClean="0">
                <a:solidFill>
                  <a:schemeClr val="accent2"/>
                </a:solidFill>
              </a:rPr>
              <a:t> </a:t>
            </a:r>
          </a:p>
          <a:p>
            <a:r>
              <a:rPr lang="en-US" dirty="0" smtClean="0">
                <a:solidFill>
                  <a:schemeClr val="accent2"/>
                </a:solidFill>
              </a:rPr>
              <a:t>Release 2.2</a:t>
            </a:r>
          </a:p>
          <a:p>
            <a:r>
              <a:rPr lang="en-US" dirty="0" smtClean="0">
                <a:solidFill>
                  <a:schemeClr val="accent2"/>
                </a:solidFill>
              </a:rPr>
              <a:t>2012</a:t>
            </a:r>
          </a:p>
          <a:p>
            <a:endParaRPr lang="en-US" dirty="0"/>
          </a:p>
        </p:txBody>
      </p:sp>
      <p:sp>
        <p:nvSpPr>
          <p:cNvPr id="8" name="TextBox 7"/>
          <p:cNvSpPr txBox="1"/>
          <p:nvPr/>
        </p:nvSpPr>
        <p:spPr>
          <a:xfrm>
            <a:off x="4139952" y="2852936"/>
            <a:ext cx="2592288" cy="369332"/>
          </a:xfrm>
          <a:prstGeom prst="rect">
            <a:avLst/>
          </a:prstGeom>
          <a:noFill/>
        </p:spPr>
        <p:txBody>
          <a:bodyPr wrap="square" rtlCol="0">
            <a:spAutoFit/>
          </a:bodyPr>
          <a:lstStyle/>
          <a:p>
            <a:r>
              <a:rPr lang="en-GB" dirty="0" smtClean="0"/>
              <a:t>VATES</a:t>
            </a:r>
            <a:endParaRPr lang="en-GB" dirty="0"/>
          </a:p>
        </p:txBody>
      </p:sp>
      <p:sp>
        <p:nvSpPr>
          <p:cNvPr id="26" name="Line Callout 1 (No Border) 25"/>
          <p:cNvSpPr/>
          <p:nvPr/>
        </p:nvSpPr>
        <p:spPr bwMode="auto">
          <a:xfrm>
            <a:off x="6516216" y="3789040"/>
            <a:ext cx="927720" cy="423664"/>
          </a:xfrm>
          <a:prstGeom prst="callout1">
            <a:avLst>
              <a:gd name="adj1" fmla="val 18750"/>
              <a:gd name="adj2" fmla="val -8333"/>
              <a:gd name="adj3" fmla="val 15626"/>
              <a:gd name="adj4" fmla="val -89488"/>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smtClean="0">
                <a:solidFill>
                  <a:schemeClr val="tx1"/>
                </a:solidFill>
                <a:latin typeface="Lucida Sans" pitchFamily="34" charset="0"/>
              </a:rPr>
              <a:t>Combine Packaging</a:t>
            </a:r>
          </a:p>
          <a:p>
            <a:pPr marL="0" marR="0" indent="0" algn="l" defTabSz="914400" rtl="0" eaLnBrk="1" fontAlgn="base" latinLnBrk="0" hangingPunct="1">
              <a:lnSpc>
                <a:spcPct val="100000"/>
              </a:lnSpc>
              <a:spcBef>
                <a:spcPct val="0"/>
              </a:spcBef>
              <a:spcAft>
                <a:spcPct val="0"/>
              </a:spcAft>
              <a:buClrTx/>
              <a:buSzTx/>
              <a:buFontTx/>
              <a:buNone/>
              <a:tabLst/>
            </a:pPr>
            <a:endParaRPr kumimoji="0" lang="en-GB" sz="1000" b="1" i="0" u="none" strike="noStrike" cap="none" normalizeH="0" baseline="0" dirty="0" smtClean="0">
              <a:ln>
                <a:noFill/>
              </a:ln>
              <a:solidFill>
                <a:schemeClr val="tx1"/>
              </a:solidFill>
              <a:effectLst/>
              <a:latin typeface="Lucida Sans" pitchFamily="34" charset="0"/>
            </a:endParaRPr>
          </a:p>
        </p:txBody>
      </p:sp>
      <p:cxnSp>
        <p:nvCxnSpPr>
          <p:cNvPr id="28" name="Straight Connector 27"/>
          <p:cNvCxnSpPr/>
          <p:nvPr/>
        </p:nvCxnSpPr>
        <p:spPr bwMode="auto">
          <a:xfrm>
            <a:off x="7596336" y="2060848"/>
            <a:ext cx="0" cy="3600400"/>
          </a:xfrm>
          <a:prstGeom prst="line">
            <a:avLst/>
          </a:prstGeom>
          <a:solidFill>
            <a:schemeClr val="accent1"/>
          </a:solidFill>
          <a:ln w="9525" cap="flat" cmpd="sng" algn="ctr">
            <a:solidFill>
              <a:schemeClr val="accent2"/>
            </a:solidFill>
            <a:prstDash val="lgDash"/>
            <a:round/>
            <a:headEnd type="none" w="med" len="med"/>
            <a:tailEnd type="none" w="med" len="med"/>
          </a:ln>
          <a:effectLst/>
        </p:spPr>
      </p:cxnSp>
      <p:grpSp>
        <p:nvGrpSpPr>
          <p:cNvPr id="23" name="Group 22"/>
          <p:cNvGrpSpPr/>
          <p:nvPr/>
        </p:nvGrpSpPr>
        <p:grpSpPr>
          <a:xfrm>
            <a:off x="539552" y="548680"/>
            <a:ext cx="8352928" cy="369332"/>
            <a:chOff x="467544" y="692696"/>
            <a:chExt cx="8352928" cy="369332"/>
          </a:xfrm>
        </p:grpSpPr>
        <p:sp>
          <p:nvSpPr>
            <p:cNvPr id="25" name="TextBox 24"/>
            <p:cNvSpPr txBox="1"/>
            <p:nvPr/>
          </p:nvSpPr>
          <p:spPr>
            <a:xfrm>
              <a:off x="2123728" y="692696"/>
              <a:ext cx="4032448"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solidFill>
                    <a:schemeClr val="accent2"/>
                  </a:solidFill>
                </a:rPr>
                <a:t>2011</a:t>
              </a:r>
            </a:p>
          </p:txBody>
        </p:sp>
        <p:sp>
          <p:nvSpPr>
            <p:cNvPr id="27" name="TextBox 26"/>
            <p:cNvSpPr txBox="1"/>
            <p:nvPr/>
          </p:nvSpPr>
          <p:spPr>
            <a:xfrm>
              <a:off x="467544" y="692696"/>
              <a:ext cx="1656184"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solidFill>
                    <a:schemeClr val="accent2"/>
                  </a:solidFill>
                </a:rPr>
                <a:t>2010</a:t>
              </a:r>
            </a:p>
          </p:txBody>
        </p:sp>
        <p:sp>
          <p:nvSpPr>
            <p:cNvPr id="29" name="TextBox 28"/>
            <p:cNvSpPr txBox="1"/>
            <p:nvPr/>
          </p:nvSpPr>
          <p:spPr>
            <a:xfrm>
              <a:off x="6156176" y="692696"/>
              <a:ext cx="2664296"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solidFill>
                    <a:schemeClr val="accent2"/>
                  </a:solidFill>
                </a:rPr>
                <a:t>2012</a:t>
              </a:r>
            </a:p>
          </p:txBody>
        </p:sp>
      </p:gr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p:cNvSpPr/>
          <p:nvPr/>
        </p:nvSpPr>
        <p:spPr bwMode="auto">
          <a:xfrm>
            <a:off x="323528" y="4293096"/>
            <a:ext cx="8280920" cy="1080120"/>
          </a:xfrm>
          <a:prstGeom prst="rightArrow">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smtClean="0">
              <a:ln>
                <a:noFill/>
              </a:ln>
              <a:solidFill>
                <a:schemeClr val="tx1"/>
              </a:solidFill>
              <a:effectLst/>
              <a:latin typeface="Lucida Sans" pitchFamily="34" charset="0"/>
            </a:endParaRPr>
          </a:p>
        </p:txBody>
      </p:sp>
      <p:sp>
        <p:nvSpPr>
          <p:cNvPr id="14" name="Right Arrow 13"/>
          <p:cNvSpPr/>
          <p:nvPr/>
        </p:nvSpPr>
        <p:spPr bwMode="auto">
          <a:xfrm>
            <a:off x="1979712" y="2348880"/>
            <a:ext cx="6480720" cy="936104"/>
          </a:xfrm>
          <a:prstGeom prst="rightArrow">
            <a:avLst/>
          </a:prstGeom>
          <a:pattFill prst="wdDnDiag">
            <a:fgClr>
              <a:schemeClr val="accent1"/>
            </a:fgClr>
            <a:bgClr>
              <a:prstClr val="white"/>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Lucida Sans" pitchFamily="34" charset="0"/>
            </a:endParaRPr>
          </a:p>
        </p:txBody>
      </p:sp>
      <p:sp>
        <p:nvSpPr>
          <p:cNvPr id="4" name="Bent Arrow 3"/>
          <p:cNvSpPr/>
          <p:nvPr/>
        </p:nvSpPr>
        <p:spPr bwMode="auto">
          <a:xfrm rot="5400000">
            <a:off x="1799692" y="1088740"/>
            <a:ext cx="1944216" cy="4896544"/>
          </a:xfrm>
          <a:prstGeom prst="bentArrow">
            <a:avLst>
              <a:gd name="adj1" fmla="val 26120"/>
              <a:gd name="adj2" fmla="val 25000"/>
              <a:gd name="adj3" fmla="val 25000"/>
              <a:gd name="adj4" fmla="val 43750"/>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smtClean="0">
              <a:ln>
                <a:noFill/>
              </a:ln>
              <a:solidFill>
                <a:schemeClr val="tx1"/>
              </a:solidFill>
              <a:effectLst/>
              <a:latin typeface="Lucida Sans" pitchFamily="34" charset="0"/>
            </a:endParaRPr>
          </a:p>
        </p:txBody>
      </p:sp>
      <p:graphicFrame>
        <p:nvGraphicFramePr>
          <p:cNvPr id="5" name="Diagram 4"/>
          <p:cNvGraphicFramePr/>
          <p:nvPr>
            <p:extLst>
              <p:ext uri="{D42A27DB-BD31-4B8C-83A1-F6EECF244321}">
                <p14:modId xmlns:p14="http://schemas.microsoft.com/office/powerpoint/2010/main" val="2307896740"/>
              </p:ext>
            </p:extLst>
          </p:nvPr>
        </p:nvGraphicFramePr>
        <p:xfrm>
          <a:off x="323528" y="476672"/>
          <a:ext cx="8344987" cy="15121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oup 5"/>
          <p:cNvGrpSpPr/>
          <p:nvPr/>
        </p:nvGrpSpPr>
        <p:grpSpPr>
          <a:xfrm>
            <a:off x="323528" y="548680"/>
            <a:ext cx="8352928" cy="369332"/>
            <a:chOff x="467544" y="692696"/>
            <a:chExt cx="8352928" cy="369332"/>
          </a:xfrm>
        </p:grpSpPr>
        <p:sp>
          <p:nvSpPr>
            <p:cNvPr id="7" name="TextBox 6"/>
            <p:cNvSpPr txBox="1"/>
            <p:nvPr/>
          </p:nvSpPr>
          <p:spPr>
            <a:xfrm>
              <a:off x="1691680" y="692696"/>
              <a:ext cx="4464496"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solidFill>
                    <a:schemeClr val="accent2"/>
                  </a:solidFill>
                </a:rPr>
                <a:t>2013</a:t>
              </a:r>
            </a:p>
          </p:txBody>
        </p:sp>
        <p:sp>
          <p:nvSpPr>
            <p:cNvPr id="8" name="TextBox 7"/>
            <p:cNvSpPr txBox="1"/>
            <p:nvPr/>
          </p:nvSpPr>
          <p:spPr>
            <a:xfrm>
              <a:off x="467544" y="692696"/>
              <a:ext cx="1224136"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solidFill>
                    <a:schemeClr val="accent2"/>
                  </a:solidFill>
                </a:rPr>
                <a:t>2012</a:t>
              </a:r>
            </a:p>
          </p:txBody>
        </p:sp>
        <p:sp>
          <p:nvSpPr>
            <p:cNvPr id="9" name="TextBox 8"/>
            <p:cNvSpPr txBox="1"/>
            <p:nvPr/>
          </p:nvSpPr>
          <p:spPr>
            <a:xfrm>
              <a:off x="6156176" y="692696"/>
              <a:ext cx="2664296"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solidFill>
                    <a:schemeClr val="accent2"/>
                  </a:solidFill>
                </a:rPr>
                <a:t>2014</a:t>
              </a:r>
            </a:p>
          </p:txBody>
        </p:sp>
      </p:grpSp>
      <p:sp>
        <p:nvSpPr>
          <p:cNvPr id="11" name="Rectangle 2"/>
          <p:cNvSpPr txBox="1">
            <a:spLocks noChangeArrowheads="1"/>
          </p:cNvSpPr>
          <p:nvPr/>
        </p:nvSpPr>
        <p:spPr>
          <a:xfrm>
            <a:off x="467544" y="18537"/>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Overview</a:t>
            </a:r>
            <a:endParaRPr lang="en-GB" sz="2800" b="0" kern="0" dirty="0">
              <a:solidFill>
                <a:schemeClr val="tx2"/>
              </a:solidFill>
              <a:latin typeface="+mj-lt"/>
              <a:ea typeface="+mj-ea"/>
              <a:cs typeface="+mj-cs"/>
            </a:endParaRPr>
          </a:p>
        </p:txBody>
      </p:sp>
      <p:sp>
        <p:nvSpPr>
          <p:cNvPr id="12" name="TextBox 11"/>
          <p:cNvSpPr txBox="1"/>
          <p:nvPr/>
        </p:nvSpPr>
        <p:spPr>
          <a:xfrm>
            <a:off x="1763688" y="2636912"/>
            <a:ext cx="2592288" cy="369332"/>
          </a:xfrm>
          <a:prstGeom prst="rect">
            <a:avLst/>
          </a:prstGeom>
          <a:noFill/>
        </p:spPr>
        <p:txBody>
          <a:bodyPr wrap="square" rtlCol="0">
            <a:spAutoFit/>
          </a:bodyPr>
          <a:lstStyle/>
          <a:p>
            <a:r>
              <a:rPr lang="en-GB" dirty="0" smtClean="0"/>
              <a:t>VATES</a:t>
            </a:r>
            <a:endParaRPr lang="en-GB" dirty="0"/>
          </a:p>
        </p:txBody>
      </p:sp>
      <p:sp>
        <p:nvSpPr>
          <p:cNvPr id="13" name="TextBox 12"/>
          <p:cNvSpPr txBox="1"/>
          <p:nvPr/>
        </p:nvSpPr>
        <p:spPr>
          <a:xfrm>
            <a:off x="1691680" y="4653136"/>
            <a:ext cx="2592288" cy="369332"/>
          </a:xfrm>
          <a:prstGeom prst="rect">
            <a:avLst/>
          </a:prstGeom>
          <a:noFill/>
        </p:spPr>
        <p:txBody>
          <a:bodyPr wrap="square" rtlCol="0">
            <a:spAutoFit/>
          </a:bodyPr>
          <a:lstStyle/>
          <a:p>
            <a:r>
              <a:rPr lang="en-GB" dirty="0" smtClean="0"/>
              <a:t>Mantid</a:t>
            </a:r>
            <a:endParaRPr lang="en-GB" dirty="0"/>
          </a:p>
        </p:txBody>
      </p:sp>
      <p:sp>
        <p:nvSpPr>
          <p:cNvPr id="3" name="TextBox 2"/>
          <p:cNvSpPr txBox="1"/>
          <p:nvPr/>
        </p:nvSpPr>
        <p:spPr>
          <a:xfrm>
            <a:off x="323528" y="3212976"/>
            <a:ext cx="1368152"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smtClean="0"/>
              <a:t>Collaboration with </a:t>
            </a:r>
            <a:r>
              <a:rPr lang="en-US" sz="1000" dirty="0" err="1" smtClean="0"/>
              <a:t>Kitware</a:t>
            </a:r>
            <a:endParaRPr lang="en-US" sz="1000" dirty="0"/>
          </a:p>
        </p:txBody>
      </p:sp>
      <p:sp>
        <p:nvSpPr>
          <p:cNvPr id="15" name="TextBox 14"/>
          <p:cNvSpPr txBox="1"/>
          <p:nvPr/>
        </p:nvSpPr>
        <p:spPr>
          <a:xfrm>
            <a:off x="1259632" y="3933056"/>
            <a:ext cx="1152128" cy="24622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err="1" smtClean="0"/>
              <a:t>PeaksViewer</a:t>
            </a:r>
            <a:endParaRPr lang="en-US" sz="1000" dirty="0"/>
          </a:p>
        </p:txBody>
      </p:sp>
      <p:sp>
        <p:nvSpPr>
          <p:cNvPr id="18" name="TextBox 17"/>
          <p:cNvSpPr txBox="1"/>
          <p:nvPr/>
        </p:nvSpPr>
        <p:spPr>
          <a:xfrm>
            <a:off x="323528" y="2060848"/>
            <a:ext cx="1143744"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smtClean="0"/>
              <a:t>Natural Coordinates</a:t>
            </a:r>
            <a:endParaRPr lang="en-US" sz="1000" dirty="0"/>
          </a:p>
        </p:txBody>
      </p:sp>
      <p:sp>
        <p:nvSpPr>
          <p:cNvPr id="19" name="TextBox 18"/>
          <p:cNvSpPr txBox="1"/>
          <p:nvPr/>
        </p:nvSpPr>
        <p:spPr>
          <a:xfrm>
            <a:off x="2627784" y="3212976"/>
            <a:ext cx="1152128"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err="1" smtClean="0"/>
              <a:t>ParaView</a:t>
            </a:r>
            <a:r>
              <a:rPr lang="en-US" sz="1000" dirty="0" smtClean="0"/>
              <a:t> Upgrade</a:t>
            </a:r>
            <a:endParaRPr lang="en-US" sz="1000" dirty="0"/>
          </a:p>
        </p:txBody>
      </p:sp>
      <p:sp>
        <p:nvSpPr>
          <p:cNvPr id="20" name="TextBox 19"/>
          <p:cNvSpPr txBox="1"/>
          <p:nvPr/>
        </p:nvSpPr>
        <p:spPr>
          <a:xfrm>
            <a:off x="2627784" y="1916832"/>
            <a:ext cx="1152128" cy="553998"/>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smtClean="0"/>
              <a:t>3D non-orthogonal projections</a:t>
            </a:r>
            <a:endParaRPr lang="en-US" sz="1000" dirty="0"/>
          </a:p>
        </p:txBody>
      </p:sp>
      <p:sp>
        <p:nvSpPr>
          <p:cNvPr id="21" name="TextBox 20"/>
          <p:cNvSpPr txBox="1"/>
          <p:nvPr/>
        </p:nvSpPr>
        <p:spPr>
          <a:xfrm>
            <a:off x="2627784" y="3717032"/>
            <a:ext cx="1152128" cy="707886"/>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000" dirty="0" smtClean="0"/>
              <a:t>VATES algorithms in Instrument View</a:t>
            </a:r>
            <a:endParaRPr lang="en-US" sz="1000" dirty="0"/>
          </a:p>
        </p:txBody>
      </p:sp>
      <p:sp>
        <p:nvSpPr>
          <p:cNvPr id="22" name="TextBox 21"/>
          <p:cNvSpPr txBox="1"/>
          <p:nvPr/>
        </p:nvSpPr>
        <p:spPr>
          <a:xfrm>
            <a:off x="2627784" y="5229200"/>
            <a:ext cx="1152128"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000" dirty="0" smtClean="0"/>
              <a:t>SC reduction interface</a:t>
            </a:r>
            <a:endParaRPr lang="en-US" sz="1000" dirty="0"/>
          </a:p>
        </p:txBody>
      </p:sp>
      <p:sp>
        <p:nvSpPr>
          <p:cNvPr id="23" name="TextBox 22"/>
          <p:cNvSpPr txBox="1"/>
          <p:nvPr/>
        </p:nvSpPr>
        <p:spPr>
          <a:xfrm>
            <a:off x="3995936" y="4725144"/>
            <a:ext cx="1224136" cy="246221"/>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000" dirty="0" smtClean="0"/>
              <a:t>Fold project</a:t>
            </a:r>
            <a:endParaRPr lang="en-US" sz="1000" dirty="0"/>
          </a:p>
        </p:txBody>
      </p:sp>
      <p:sp>
        <p:nvSpPr>
          <p:cNvPr id="24" name="TextBox 23"/>
          <p:cNvSpPr txBox="1"/>
          <p:nvPr/>
        </p:nvSpPr>
        <p:spPr>
          <a:xfrm>
            <a:off x="4788024" y="5229200"/>
            <a:ext cx="1512168"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000" dirty="0" smtClean="0"/>
              <a:t>Experiment with the VSI for imaging</a:t>
            </a:r>
            <a:endParaRPr lang="en-US" sz="1000" dirty="0"/>
          </a:p>
        </p:txBody>
      </p:sp>
      <p:sp>
        <p:nvSpPr>
          <p:cNvPr id="25" name="TextBox 24"/>
          <p:cNvSpPr txBox="1"/>
          <p:nvPr/>
        </p:nvSpPr>
        <p:spPr>
          <a:xfrm>
            <a:off x="7596336" y="3717032"/>
            <a:ext cx="1152128" cy="553998"/>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000" dirty="0" err="1" smtClean="0"/>
              <a:t>nD</a:t>
            </a:r>
            <a:r>
              <a:rPr lang="en-US" sz="1000" dirty="0" smtClean="0"/>
              <a:t> Connected Component Labeling</a:t>
            </a:r>
            <a:endParaRPr lang="en-US" sz="1000" dirty="0"/>
          </a:p>
        </p:txBody>
      </p:sp>
      <p:sp>
        <p:nvSpPr>
          <p:cNvPr id="26" name="TextBox 25"/>
          <p:cNvSpPr txBox="1"/>
          <p:nvPr/>
        </p:nvSpPr>
        <p:spPr>
          <a:xfrm>
            <a:off x="3995936" y="1916832"/>
            <a:ext cx="1152128" cy="24622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smtClean="0"/>
              <a:t>Stress testing</a:t>
            </a:r>
            <a:endParaRPr lang="en-US" sz="1000" dirty="0"/>
          </a:p>
        </p:txBody>
      </p:sp>
      <p:sp>
        <p:nvSpPr>
          <p:cNvPr id="27" name="TextBox 26"/>
          <p:cNvSpPr txBox="1"/>
          <p:nvPr/>
        </p:nvSpPr>
        <p:spPr>
          <a:xfrm>
            <a:off x="3995936" y="2204864"/>
            <a:ext cx="1152128" cy="24622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smtClean="0"/>
              <a:t>Optimization</a:t>
            </a:r>
            <a:endParaRPr lang="en-US" sz="1000" dirty="0"/>
          </a:p>
        </p:txBody>
      </p:sp>
      <p:sp>
        <p:nvSpPr>
          <p:cNvPr id="28" name="TextBox 27"/>
          <p:cNvSpPr txBox="1"/>
          <p:nvPr/>
        </p:nvSpPr>
        <p:spPr>
          <a:xfrm>
            <a:off x="5220072" y="3212976"/>
            <a:ext cx="1008112" cy="24622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err="1" smtClean="0"/>
              <a:t>Scriptablity</a:t>
            </a:r>
            <a:endParaRPr lang="en-US" sz="1000" dirty="0"/>
          </a:p>
        </p:txBody>
      </p:sp>
      <p:sp>
        <p:nvSpPr>
          <p:cNvPr id="29" name="TextBox 28"/>
          <p:cNvSpPr txBox="1"/>
          <p:nvPr/>
        </p:nvSpPr>
        <p:spPr>
          <a:xfrm>
            <a:off x="6372200" y="1844824"/>
            <a:ext cx="1008112"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smtClean="0"/>
              <a:t>Peak Reporting</a:t>
            </a:r>
            <a:endParaRPr lang="en-US" sz="1000" dirty="0"/>
          </a:p>
        </p:txBody>
      </p:sp>
      <p:sp>
        <p:nvSpPr>
          <p:cNvPr id="30" name="TextBox 29"/>
          <p:cNvSpPr txBox="1"/>
          <p:nvPr/>
        </p:nvSpPr>
        <p:spPr>
          <a:xfrm>
            <a:off x="7668344" y="1844824"/>
            <a:ext cx="1008112"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smtClean="0"/>
              <a:t>PSI &amp; ILL involvement</a:t>
            </a:r>
            <a:endParaRPr lang="en-US" sz="1000" dirty="0"/>
          </a:p>
        </p:txBody>
      </p:sp>
      <p:sp>
        <p:nvSpPr>
          <p:cNvPr id="31" name="TextBox 30"/>
          <p:cNvSpPr txBox="1"/>
          <p:nvPr/>
        </p:nvSpPr>
        <p:spPr>
          <a:xfrm>
            <a:off x="7596336" y="3284984"/>
            <a:ext cx="1547664" cy="24622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smtClean="0"/>
              <a:t>MD Normalization …</a:t>
            </a:r>
            <a:endParaRPr lang="en-US" sz="1000" dirty="0"/>
          </a:p>
        </p:txBody>
      </p:sp>
      <p:sp>
        <p:nvSpPr>
          <p:cNvPr id="32" name="TextBox 31"/>
          <p:cNvSpPr txBox="1"/>
          <p:nvPr/>
        </p:nvSpPr>
        <p:spPr>
          <a:xfrm>
            <a:off x="5868144" y="4005064"/>
            <a:ext cx="1008112"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000" dirty="0" smtClean="0"/>
              <a:t>Expand MD Algorithms</a:t>
            </a:r>
            <a:endParaRPr lang="en-US" sz="1000" dirty="0"/>
          </a:p>
        </p:txBody>
      </p:sp>
    </p:spTree>
    <p:extLst>
      <p:ext uri="{BB962C8B-B14F-4D97-AF65-F5344CB8AC3E}">
        <p14:creationId xmlns:p14="http://schemas.microsoft.com/office/powerpoint/2010/main" val="368338686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67544" y="18537"/>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Multi Dimensional Visualization</a:t>
            </a:r>
            <a:endParaRPr lang="en-GB" sz="2800" b="0" kern="0" dirty="0">
              <a:solidFill>
                <a:schemeClr val="tx2"/>
              </a:solidFill>
              <a:latin typeface="+mj-lt"/>
              <a:ea typeface="+mj-ea"/>
              <a:cs typeface="+mj-cs"/>
            </a:endParaRPr>
          </a:p>
        </p:txBody>
      </p:sp>
      <p:pic>
        <p:nvPicPr>
          <p:cNvPr id="5" name="Picture 4" descr="NonOrthogonalProjec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2846" y="30925157"/>
            <a:ext cx="5904656" cy="7398604"/>
          </a:xfrm>
          <a:prstGeom prst="rect">
            <a:avLst/>
          </a:prstGeom>
        </p:spPr>
      </p:pic>
      <p:pic>
        <p:nvPicPr>
          <p:cNvPr id="6" name="Picture 5" descr="NonOrthogonalProjec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7944" y="548680"/>
            <a:ext cx="5076056" cy="6360358"/>
          </a:xfrm>
          <a:prstGeom prst="rect">
            <a:avLst/>
          </a:prstGeom>
        </p:spPr>
      </p:pic>
      <p:pic>
        <p:nvPicPr>
          <p:cNvPr id="2" name="Picture 1" descr="Br_PHCX_75_E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8" y="548680"/>
            <a:ext cx="3995936" cy="3384971"/>
          </a:xfrm>
          <a:prstGeom prst="rect">
            <a:avLst/>
          </a:prstGeom>
        </p:spPr>
      </p:pic>
      <p:pic>
        <p:nvPicPr>
          <p:cNvPr id="4" name="Picture 3" descr="VSI_SXD_NaC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94" y="4045435"/>
            <a:ext cx="4104157" cy="2812565"/>
          </a:xfrm>
          <a:prstGeom prst="rect">
            <a:avLst/>
          </a:prstGeom>
        </p:spPr>
      </p:pic>
    </p:spTree>
    <p:extLst>
      <p:ext uri="{BB962C8B-B14F-4D97-AF65-F5344CB8AC3E}">
        <p14:creationId xmlns:p14="http://schemas.microsoft.com/office/powerpoint/2010/main" val="158031972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ISIS Small Bottom Banner">
  <a:themeElements>
    <a:clrScheme name="ISIS Small Bottom Bann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SIS Small Bottom Banner">
      <a:majorFont>
        <a:latin typeface="Lucida Sans"/>
        <a:ea typeface=""/>
        <a:cs typeface=""/>
      </a:majorFont>
      <a:minorFont>
        <a:latin typeface="Lucida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Lucida Sans"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Lucida Sans" pitchFamily="34" charset="0"/>
          </a:defRPr>
        </a:defPPr>
      </a:lstStyle>
    </a:lnDef>
  </a:objectDefaults>
  <a:extraClrSchemeLst>
    <a:extraClrScheme>
      <a:clrScheme name="ISIS Small Bottom Bann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SIS Small Bottom Bann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SIS Small Bottom Bann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SIS Small Bottom Bann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SIS Small Bottom Bann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SIS Small Bottom Bann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SIS Small Bottom Bann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SIS Small Bottom Bann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SIS Small Bottom Bann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SIS Small Bottom Bann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SIS Small Bottom Bann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SIS Small Bottom Bann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ISIS Small Bottom Banner">
  <a:themeElements>
    <a:clrScheme name="ISIS Small Bottom Bann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SIS Small Bottom Banner">
      <a:majorFont>
        <a:latin typeface="Lucida Sans"/>
        <a:ea typeface=""/>
        <a:cs typeface=""/>
      </a:majorFont>
      <a:minorFont>
        <a:latin typeface="Lucida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Lucida Sans"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Lucida Sans" pitchFamily="34" charset="0"/>
          </a:defRPr>
        </a:defPPr>
      </a:lstStyle>
    </a:lnDef>
  </a:objectDefaults>
  <a:extraClrSchemeLst>
    <a:extraClrScheme>
      <a:clrScheme name="ISIS Small Bottom Bann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SIS Small Bottom Bann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SIS Small Bottom Bann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SIS Small Bottom Bann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SIS Small Bottom Bann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SIS Small Bottom Bann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SIS Small Bottom Bann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SIS Small Bottom Bann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SIS Small Bottom Bann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SIS Small Bottom Bann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SIS Small Bottom Bann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SIS Small Bottom Bann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18699</TotalTime>
  <Words>1336</Words>
  <Application>Microsoft Macintosh PowerPoint</Application>
  <PresentationFormat>On-screen Show (4:3)</PresentationFormat>
  <Paragraphs>247</Paragraphs>
  <Slides>17</Slides>
  <Notes>15</Notes>
  <HiddenSlides>0</HiddenSlides>
  <MMClips>1</MMClips>
  <ScaleCrop>false</ScaleCrop>
  <HeadingPairs>
    <vt:vector size="4" baseType="variant">
      <vt:variant>
        <vt:lpstr>Theme</vt:lpstr>
      </vt:variant>
      <vt:variant>
        <vt:i4>2</vt:i4>
      </vt:variant>
      <vt:variant>
        <vt:lpstr>Slide Titles</vt:lpstr>
      </vt:variant>
      <vt:variant>
        <vt:i4>17</vt:i4>
      </vt:variant>
    </vt:vector>
  </HeadingPairs>
  <TitlesOfParts>
    <vt:vector size="19" baseType="lpstr">
      <vt:lpstr>ISIS Small Bottom Banner</vt:lpstr>
      <vt:lpstr>1_ISIS Small Bottom Banner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CCLRC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gmlh78</dc:creator>
  <cp:lastModifiedBy>Owen Arnold</cp:lastModifiedBy>
  <cp:revision>518</cp:revision>
  <dcterms:created xsi:type="dcterms:W3CDTF">2007-04-16T13:36:05Z</dcterms:created>
  <dcterms:modified xsi:type="dcterms:W3CDTF">2014-09-14T20:26:18Z</dcterms:modified>
</cp:coreProperties>
</file>